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7" r:id="rId2"/>
    <p:sldId id="258" r:id="rId3"/>
    <p:sldId id="259" r:id="rId4"/>
    <p:sldId id="268" r:id="rId5"/>
    <p:sldId id="269" r:id="rId6"/>
    <p:sldId id="265" r:id="rId7"/>
    <p:sldId id="260" r:id="rId8"/>
    <p:sldId id="261" r:id="rId9"/>
    <p:sldId id="264" r:id="rId10"/>
    <p:sldId id="262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5078211-F5E2-481F-B974-3EF8D5740C92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o-RO"/>
        </a:p>
      </dgm:t>
    </dgm:pt>
    <dgm:pt modelId="{F7F49806-A9CD-4D9C-9CCA-F3A2AD95A002}">
      <dgm:prSet phldrT="[Text]"/>
      <dgm:spPr/>
      <dgm:t>
        <a:bodyPr/>
        <a:lstStyle/>
        <a:p>
          <a:pPr marL="0" marR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o-RO" b="1" dirty="0" smtClean="0"/>
            <a:t>DOCUMENTELE JUSTIFICATIVE</a:t>
          </a:r>
        </a:p>
        <a:p>
          <a:pPr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o-RO" dirty="0"/>
        </a:p>
      </dgm:t>
    </dgm:pt>
    <dgm:pt modelId="{96D8CE56-54CB-434B-A052-EE7DAF66C931}" type="parTrans" cxnId="{252DA379-B46A-4BAD-BB27-A8F260DE5286}">
      <dgm:prSet/>
      <dgm:spPr/>
      <dgm:t>
        <a:bodyPr/>
        <a:lstStyle/>
        <a:p>
          <a:endParaRPr lang="ro-RO"/>
        </a:p>
      </dgm:t>
    </dgm:pt>
    <dgm:pt modelId="{AAA94B07-076D-41CC-9565-1EA0310A3B15}" type="sibTrans" cxnId="{252DA379-B46A-4BAD-BB27-A8F260DE5286}">
      <dgm:prSet/>
      <dgm:spPr/>
      <dgm:t>
        <a:bodyPr/>
        <a:lstStyle/>
        <a:p>
          <a:endParaRPr lang="ro-RO"/>
        </a:p>
      </dgm:t>
    </dgm:pt>
    <dgm:pt modelId="{77683B00-8F83-495F-A16D-0B2A02749B89}">
      <dgm:prSet phldrT="[Text]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o-RO" b="1" dirty="0" smtClean="0"/>
            <a:t>REGISTRELE CONTABILE:</a:t>
          </a: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o-RO" b="1" dirty="0" smtClean="0"/>
            <a:t>	- Registrul Jurnal</a:t>
          </a: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o-RO" b="1" dirty="0" smtClean="0"/>
            <a:t>	-  Cartea Mare</a:t>
          </a: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o-RO" b="1" dirty="0" smtClean="0"/>
            <a:t>	-  Registrul Inventar</a:t>
          </a:r>
        </a:p>
        <a:p>
          <a:pPr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o-RO" b="1" dirty="0"/>
        </a:p>
      </dgm:t>
    </dgm:pt>
    <dgm:pt modelId="{EB78AC5D-55F2-4079-BF64-BD285ECC1CBA}" type="parTrans" cxnId="{350974D0-E4EC-407A-AE07-01A1433C5C22}">
      <dgm:prSet/>
      <dgm:spPr/>
      <dgm:t>
        <a:bodyPr/>
        <a:lstStyle/>
        <a:p>
          <a:endParaRPr lang="ro-RO"/>
        </a:p>
      </dgm:t>
    </dgm:pt>
    <dgm:pt modelId="{A00E20D9-3564-4A3E-A11B-493C7C7747BD}" type="sibTrans" cxnId="{350974D0-E4EC-407A-AE07-01A1433C5C22}">
      <dgm:prSet/>
      <dgm:spPr/>
      <dgm:t>
        <a:bodyPr/>
        <a:lstStyle/>
        <a:p>
          <a:endParaRPr lang="ro-RO"/>
        </a:p>
      </dgm:t>
    </dgm:pt>
    <dgm:pt modelId="{EF79AA17-8B90-4CAB-A960-588B22F68415}">
      <dgm:prSet phldrT="[Text]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o-RO" b="1" dirty="0" smtClean="0"/>
            <a:t>DOCUMENTELE DE SINTEZĂ</a:t>
          </a:r>
        </a:p>
        <a:p>
          <a:pPr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o-RO" b="1" dirty="0"/>
        </a:p>
      </dgm:t>
    </dgm:pt>
    <dgm:pt modelId="{9E7E99D8-C707-49A7-8B2B-BAC3CC55DCB5}" type="parTrans" cxnId="{90E45796-7D20-4A4E-8A8F-B9A450D3DD03}">
      <dgm:prSet/>
      <dgm:spPr/>
      <dgm:t>
        <a:bodyPr/>
        <a:lstStyle/>
        <a:p>
          <a:endParaRPr lang="ro-RO"/>
        </a:p>
      </dgm:t>
    </dgm:pt>
    <dgm:pt modelId="{B7B7B3BC-91D9-40BA-9398-3CF4CC8C4AD5}" type="sibTrans" cxnId="{90E45796-7D20-4A4E-8A8F-B9A450D3DD03}">
      <dgm:prSet/>
      <dgm:spPr/>
      <dgm:t>
        <a:bodyPr/>
        <a:lstStyle/>
        <a:p>
          <a:endParaRPr lang="ro-RO"/>
        </a:p>
      </dgm:t>
    </dgm:pt>
    <dgm:pt modelId="{E0535371-B169-41D3-B43E-616ADC69748F}" type="pres">
      <dgm:prSet presAssocID="{95078211-F5E2-481F-B974-3EF8D5740C92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o-RO"/>
        </a:p>
      </dgm:t>
    </dgm:pt>
    <dgm:pt modelId="{30BAEA5C-41F7-42D4-A7E7-7E4C6C48511E}" type="pres">
      <dgm:prSet presAssocID="{95078211-F5E2-481F-B974-3EF8D5740C92}" presName="dummyMaxCanvas" presStyleCnt="0">
        <dgm:presLayoutVars/>
      </dgm:prSet>
      <dgm:spPr/>
    </dgm:pt>
    <dgm:pt modelId="{9CF3ED29-DE78-48BC-8944-BA4223CB67E7}" type="pres">
      <dgm:prSet presAssocID="{95078211-F5E2-481F-B974-3EF8D5740C92}" presName="ThreeNodes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o-RO"/>
        </a:p>
      </dgm:t>
    </dgm:pt>
    <dgm:pt modelId="{F061BDE7-FD48-4C3C-9D5F-04993A39726D}" type="pres">
      <dgm:prSet presAssocID="{95078211-F5E2-481F-B974-3EF8D5740C92}" presName="ThreeNodes_2" presStyleLbl="node1" presStyleIdx="1" presStyleCnt="3" custScaleX="98039" custScaleY="123457">
        <dgm:presLayoutVars>
          <dgm:bulletEnabled val="1"/>
        </dgm:presLayoutVars>
      </dgm:prSet>
      <dgm:spPr/>
      <dgm:t>
        <a:bodyPr/>
        <a:lstStyle/>
        <a:p>
          <a:endParaRPr lang="ro-RO"/>
        </a:p>
      </dgm:t>
    </dgm:pt>
    <dgm:pt modelId="{A8A6500E-0842-46D7-BFE4-3A9723A99566}" type="pres">
      <dgm:prSet presAssocID="{95078211-F5E2-481F-B974-3EF8D5740C92}" presName="ThreeNodes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o-RO"/>
        </a:p>
      </dgm:t>
    </dgm:pt>
    <dgm:pt modelId="{1815E59A-6FD8-47E5-8BAD-766EB8D76936}" type="pres">
      <dgm:prSet presAssocID="{95078211-F5E2-481F-B974-3EF8D5740C92}" presName="ThreeConn_1-2" presStyleLbl="fgAccFollowNode1" presStyleIdx="0" presStyleCnt="2" custLinFactNeighborX="4125" custLinFactNeighborY="-72074">
        <dgm:presLayoutVars>
          <dgm:bulletEnabled val="1"/>
        </dgm:presLayoutVars>
      </dgm:prSet>
      <dgm:spPr/>
      <dgm:t>
        <a:bodyPr/>
        <a:lstStyle/>
        <a:p>
          <a:endParaRPr lang="ro-RO"/>
        </a:p>
      </dgm:t>
    </dgm:pt>
    <dgm:pt modelId="{29DE69B2-98F9-4E64-9875-41674B728E30}" type="pres">
      <dgm:prSet presAssocID="{95078211-F5E2-481F-B974-3EF8D5740C92}" presName="ThreeConn_2-3" presStyleLbl="f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o-RO"/>
        </a:p>
      </dgm:t>
    </dgm:pt>
    <dgm:pt modelId="{21B1C970-090A-41B9-8CE3-E2D8B01DE624}" type="pres">
      <dgm:prSet presAssocID="{95078211-F5E2-481F-B974-3EF8D5740C92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o-RO"/>
        </a:p>
      </dgm:t>
    </dgm:pt>
    <dgm:pt modelId="{028ED3DD-B395-435A-8D9E-EBF95B32F823}" type="pres">
      <dgm:prSet presAssocID="{95078211-F5E2-481F-B974-3EF8D5740C92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o-RO"/>
        </a:p>
      </dgm:t>
    </dgm:pt>
    <dgm:pt modelId="{9C8CD5F3-7ED5-4C29-8E4A-A44D35227D58}" type="pres">
      <dgm:prSet presAssocID="{95078211-F5E2-481F-B974-3EF8D5740C92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o-RO"/>
        </a:p>
      </dgm:t>
    </dgm:pt>
  </dgm:ptLst>
  <dgm:cxnLst>
    <dgm:cxn modelId="{A6A5D0E5-E989-4591-A296-E8B14D2D1226}" type="presOf" srcId="{EF79AA17-8B90-4CAB-A960-588B22F68415}" destId="{9C8CD5F3-7ED5-4C29-8E4A-A44D35227D58}" srcOrd="1" destOrd="0" presId="urn:microsoft.com/office/officeart/2005/8/layout/vProcess5"/>
    <dgm:cxn modelId="{5BA1C1DB-5112-45E9-B3C8-43E7C13E6EF4}" type="presOf" srcId="{F7F49806-A9CD-4D9C-9CCA-F3A2AD95A002}" destId="{9CF3ED29-DE78-48BC-8944-BA4223CB67E7}" srcOrd="0" destOrd="0" presId="urn:microsoft.com/office/officeart/2005/8/layout/vProcess5"/>
    <dgm:cxn modelId="{350974D0-E4EC-407A-AE07-01A1433C5C22}" srcId="{95078211-F5E2-481F-B974-3EF8D5740C92}" destId="{77683B00-8F83-495F-A16D-0B2A02749B89}" srcOrd="1" destOrd="0" parTransId="{EB78AC5D-55F2-4079-BF64-BD285ECC1CBA}" sibTransId="{A00E20D9-3564-4A3E-A11B-493C7C7747BD}"/>
    <dgm:cxn modelId="{06B2C2D9-CC13-4766-97CE-9EC65DA13787}" type="presOf" srcId="{A00E20D9-3564-4A3E-A11B-493C7C7747BD}" destId="{29DE69B2-98F9-4E64-9875-41674B728E30}" srcOrd="0" destOrd="0" presId="urn:microsoft.com/office/officeart/2005/8/layout/vProcess5"/>
    <dgm:cxn modelId="{252DA379-B46A-4BAD-BB27-A8F260DE5286}" srcId="{95078211-F5E2-481F-B974-3EF8D5740C92}" destId="{F7F49806-A9CD-4D9C-9CCA-F3A2AD95A002}" srcOrd="0" destOrd="0" parTransId="{96D8CE56-54CB-434B-A052-EE7DAF66C931}" sibTransId="{AAA94B07-076D-41CC-9565-1EA0310A3B15}"/>
    <dgm:cxn modelId="{E61AA092-7394-4E67-93ED-92FC938CBA3B}" type="presOf" srcId="{EF79AA17-8B90-4CAB-A960-588B22F68415}" destId="{A8A6500E-0842-46D7-BFE4-3A9723A99566}" srcOrd="0" destOrd="0" presId="urn:microsoft.com/office/officeart/2005/8/layout/vProcess5"/>
    <dgm:cxn modelId="{6A7259A9-16FE-45AB-85E3-74237C7361A0}" type="presOf" srcId="{95078211-F5E2-481F-B974-3EF8D5740C92}" destId="{E0535371-B169-41D3-B43E-616ADC69748F}" srcOrd="0" destOrd="0" presId="urn:microsoft.com/office/officeart/2005/8/layout/vProcess5"/>
    <dgm:cxn modelId="{9F3CBBEC-6A65-406E-A08A-26098406D0A8}" type="presOf" srcId="{AAA94B07-076D-41CC-9565-1EA0310A3B15}" destId="{1815E59A-6FD8-47E5-8BAD-766EB8D76936}" srcOrd="0" destOrd="0" presId="urn:microsoft.com/office/officeart/2005/8/layout/vProcess5"/>
    <dgm:cxn modelId="{CBF0CFA9-580E-43DE-84B8-7C00722539FE}" type="presOf" srcId="{77683B00-8F83-495F-A16D-0B2A02749B89}" destId="{028ED3DD-B395-435A-8D9E-EBF95B32F823}" srcOrd="1" destOrd="0" presId="urn:microsoft.com/office/officeart/2005/8/layout/vProcess5"/>
    <dgm:cxn modelId="{CB7AFAD3-0F8F-4AD5-803E-BF42B3DB44EC}" type="presOf" srcId="{77683B00-8F83-495F-A16D-0B2A02749B89}" destId="{F061BDE7-FD48-4C3C-9D5F-04993A39726D}" srcOrd="0" destOrd="0" presId="urn:microsoft.com/office/officeart/2005/8/layout/vProcess5"/>
    <dgm:cxn modelId="{90E45796-7D20-4A4E-8A8F-B9A450D3DD03}" srcId="{95078211-F5E2-481F-B974-3EF8D5740C92}" destId="{EF79AA17-8B90-4CAB-A960-588B22F68415}" srcOrd="2" destOrd="0" parTransId="{9E7E99D8-C707-49A7-8B2B-BAC3CC55DCB5}" sibTransId="{B7B7B3BC-91D9-40BA-9398-3CF4CC8C4AD5}"/>
    <dgm:cxn modelId="{2AEB997F-D0F4-4A7D-A5FD-0DD30E24121A}" type="presOf" srcId="{F7F49806-A9CD-4D9C-9CCA-F3A2AD95A002}" destId="{21B1C970-090A-41B9-8CE3-E2D8B01DE624}" srcOrd="1" destOrd="0" presId="urn:microsoft.com/office/officeart/2005/8/layout/vProcess5"/>
    <dgm:cxn modelId="{A1B59FC7-1CD6-4953-9D3E-9D6EF9D99CC5}" type="presParOf" srcId="{E0535371-B169-41D3-B43E-616ADC69748F}" destId="{30BAEA5C-41F7-42D4-A7E7-7E4C6C48511E}" srcOrd="0" destOrd="0" presId="urn:microsoft.com/office/officeart/2005/8/layout/vProcess5"/>
    <dgm:cxn modelId="{D2FF24AE-EB3D-4A77-A1A0-E52F44FDC22D}" type="presParOf" srcId="{E0535371-B169-41D3-B43E-616ADC69748F}" destId="{9CF3ED29-DE78-48BC-8944-BA4223CB67E7}" srcOrd="1" destOrd="0" presId="urn:microsoft.com/office/officeart/2005/8/layout/vProcess5"/>
    <dgm:cxn modelId="{4DC9C822-9580-4E2F-8F8E-94D48119C757}" type="presParOf" srcId="{E0535371-B169-41D3-B43E-616ADC69748F}" destId="{F061BDE7-FD48-4C3C-9D5F-04993A39726D}" srcOrd="2" destOrd="0" presId="urn:microsoft.com/office/officeart/2005/8/layout/vProcess5"/>
    <dgm:cxn modelId="{5DAED4C0-B84D-4E49-830D-74AA968BBB2D}" type="presParOf" srcId="{E0535371-B169-41D3-B43E-616ADC69748F}" destId="{A8A6500E-0842-46D7-BFE4-3A9723A99566}" srcOrd="3" destOrd="0" presId="urn:microsoft.com/office/officeart/2005/8/layout/vProcess5"/>
    <dgm:cxn modelId="{04B6DD72-7284-4FC0-899F-AD56BCFC41ED}" type="presParOf" srcId="{E0535371-B169-41D3-B43E-616ADC69748F}" destId="{1815E59A-6FD8-47E5-8BAD-766EB8D76936}" srcOrd="4" destOrd="0" presId="urn:microsoft.com/office/officeart/2005/8/layout/vProcess5"/>
    <dgm:cxn modelId="{6FAB2A4F-168A-4A8F-963E-701EA24E796E}" type="presParOf" srcId="{E0535371-B169-41D3-B43E-616ADC69748F}" destId="{29DE69B2-98F9-4E64-9875-41674B728E30}" srcOrd="5" destOrd="0" presId="urn:microsoft.com/office/officeart/2005/8/layout/vProcess5"/>
    <dgm:cxn modelId="{2BB688D6-8F02-4F7C-A45C-8D59F7BA95C4}" type="presParOf" srcId="{E0535371-B169-41D3-B43E-616ADC69748F}" destId="{21B1C970-090A-41B9-8CE3-E2D8B01DE624}" srcOrd="6" destOrd="0" presId="urn:microsoft.com/office/officeart/2005/8/layout/vProcess5"/>
    <dgm:cxn modelId="{D1096152-4CCB-4192-9EE8-7A075363396A}" type="presParOf" srcId="{E0535371-B169-41D3-B43E-616ADC69748F}" destId="{028ED3DD-B395-435A-8D9E-EBF95B32F823}" srcOrd="7" destOrd="0" presId="urn:microsoft.com/office/officeart/2005/8/layout/vProcess5"/>
    <dgm:cxn modelId="{8687EC4A-5CB9-4996-A610-9364CE771EFF}" type="presParOf" srcId="{E0535371-B169-41D3-B43E-616ADC69748F}" destId="{9C8CD5F3-7ED5-4C29-8E4A-A44D35227D58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9907C96-948F-4DD5-A8E5-0156467DA30C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EEC3296-A552-45B6-82C8-373E7AB02DD2}">
      <dgm:prSet phldrT="[Text]" custT="1"/>
      <dgm:spPr/>
      <dgm:t>
        <a:bodyPr/>
        <a:lstStyle/>
        <a:p>
          <a:pPr marL="0" marR="0" indent="0" algn="l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o-RO" sz="1500" dirty="0" smtClean="0"/>
        </a:p>
        <a:p>
          <a:pPr marL="0" marR="0" indent="0" algn="l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o-RO" sz="2100" b="1" dirty="0" smtClean="0"/>
            <a:t>Funcția de justificare a operațiilor.</a:t>
          </a:r>
          <a:endParaRPr lang="en-US" sz="2100" b="1" dirty="0" smtClean="0"/>
        </a:p>
        <a:p>
          <a:pPr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dirty="0"/>
        </a:p>
      </dgm:t>
    </dgm:pt>
    <dgm:pt modelId="{573959AA-FC62-4C04-8E55-97E5B5377CFA}" type="parTrans" cxnId="{CAB080CC-2297-4C1F-B49D-0DFFC64BA4CA}">
      <dgm:prSet/>
      <dgm:spPr/>
      <dgm:t>
        <a:bodyPr/>
        <a:lstStyle/>
        <a:p>
          <a:endParaRPr lang="en-US"/>
        </a:p>
      </dgm:t>
    </dgm:pt>
    <dgm:pt modelId="{0AA90485-4096-48CB-AAB0-7E827E1CF712}" type="sibTrans" cxnId="{CAB080CC-2297-4C1F-B49D-0DFFC64BA4CA}">
      <dgm:prSet/>
      <dgm:spPr/>
      <dgm:t>
        <a:bodyPr/>
        <a:lstStyle/>
        <a:p>
          <a:endParaRPr lang="en-US"/>
        </a:p>
      </dgm:t>
    </dgm:pt>
    <dgm:pt modelId="{EDD16D1A-C4B4-4E17-8FE2-11E6EA75AE71}">
      <dgm:prSet phldrT="[Text]"/>
      <dgm:spPr/>
      <dgm:t>
        <a:bodyPr/>
        <a:lstStyle/>
        <a:p>
          <a:pPr marL="0" marR="0" indent="0" algn="l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o-RO" b="1" dirty="0" smtClean="0"/>
            <a:t>Funcția de transmitere a informațiilor.</a:t>
          </a:r>
          <a:endParaRPr lang="en-US" b="1" dirty="0" smtClean="0"/>
        </a:p>
        <a:p>
          <a:pPr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dirty="0"/>
        </a:p>
      </dgm:t>
    </dgm:pt>
    <dgm:pt modelId="{D445DCDF-D077-4F7F-A38A-E8C5562E2431}" type="parTrans" cxnId="{16F6599D-1C9A-4C17-A271-07B6B53429AC}">
      <dgm:prSet/>
      <dgm:spPr/>
      <dgm:t>
        <a:bodyPr/>
        <a:lstStyle/>
        <a:p>
          <a:endParaRPr lang="en-US"/>
        </a:p>
      </dgm:t>
    </dgm:pt>
    <dgm:pt modelId="{3F26D6EC-FA94-4C65-916E-0EA4B6293894}" type="sibTrans" cxnId="{16F6599D-1C9A-4C17-A271-07B6B53429AC}">
      <dgm:prSet/>
      <dgm:spPr/>
      <dgm:t>
        <a:bodyPr/>
        <a:lstStyle/>
        <a:p>
          <a:endParaRPr lang="en-US"/>
        </a:p>
      </dgm:t>
    </dgm:pt>
    <dgm:pt modelId="{64552E06-21F1-456C-BAF9-79B5667E4317}">
      <dgm:prSet phldrT="[Text]"/>
      <dgm:spPr/>
      <dgm:t>
        <a:bodyPr/>
        <a:lstStyle/>
        <a:p>
          <a:pPr algn="l"/>
          <a:r>
            <a:rPr lang="ro-RO" b="1" dirty="0" smtClean="0"/>
            <a:t>Funcția de act probatoriu în justiție.</a:t>
          </a:r>
          <a:endParaRPr lang="en-US" b="1" dirty="0"/>
        </a:p>
      </dgm:t>
    </dgm:pt>
    <dgm:pt modelId="{FD3D5DF3-41C1-4DCB-891F-6BE1CC390CAF}" type="parTrans" cxnId="{0546A9B2-73A0-4636-8A59-432AE7D19931}">
      <dgm:prSet/>
      <dgm:spPr/>
      <dgm:t>
        <a:bodyPr/>
        <a:lstStyle/>
        <a:p>
          <a:endParaRPr lang="en-US"/>
        </a:p>
      </dgm:t>
    </dgm:pt>
    <dgm:pt modelId="{535E0A1E-50C7-4E26-B428-7357B5D3F4A7}" type="sibTrans" cxnId="{0546A9B2-73A0-4636-8A59-432AE7D19931}">
      <dgm:prSet/>
      <dgm:spPr/>
      <dgm:t>
        <a:bodyPr/>
        <a:lstStyle/>
        <a:p>
          <a:endParaRPr lang="en-US"/>
        </a:p>
      </dgm:t>
    </dgm:pt>
    <dgm:pt modelId="{E7CFEAC5-B072-4C06-A2C1-2BD28D1239B0}">
      <dgm:prSet/>
      <dgm:spPr/>
      <dgm:t>
        <a:bodyPr/>
        <a:lstStyle/>
        <a:p>
          <a:pPr algn="l"/>
          <a:r>
            <a:rPr lang="ro-RO" b="1" dirty="0" smtClean="0"/>
            <a:t>Funcția de calcul și analiză.</a:t>
          </a:r>
          <a:endParaRPr lang="en-US" b="1" dirty="0"/>
        </a:p>
      </dgm:t>
    </dgm:pt>
    <dgm:pt modelId="{2621842A-1652-4365-8FDA-712D2222BA96}" type="parTrans" cxnId="{339114D3-0F20-4DF5-A4FC-AD1B5F5D210C}">
      <dgm:prSet/>
      <dgm:spPr/>
      <dgm:t>
        <a:bodyPr/>
        <a:lstStyle/>
        <a:p>
          <a:endParaRPr lang="en-US"/>
        </a:p>
      </dgm:t>
    </dgm:pt>
    <dgm:pt modelId="{2795E5FC-7743-4B7A-8FEA-F04879778AF1}" type="sibTrans" cxnId="{339114D3-0F20-4DF5-A4FC-AD1B5F5D210C}">
      <dgm:prSet/>
      <dgm:spPr/>
      <dgm:t>
        <a:bodyPr/>
        <a:lstStyle/>
        <a:p>
          <a:endParaRPr lang="en-US"/>
        </a:p>
      </dgm:t>
    </dgm:pt>
    <dgm:pt modelId="{68FEC159-0457-498E-A0B6-D8BAFC4C390F}" type="pres">
      <dgm:prSet presAssocID="{59907C96-948F-4DD5-A8E5-0156467DA30C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E462120-A003-4539-BE61-E8D6312BEA18}" type="pres">
      <dgm:prSet presAssocID="{8EEC3296-A552-45B6-82C8-373E7AB02DD2}" presName="parentLin" presStyleCnt="0"/>
      <dgm:spPr/>
    </dgm:pt>
    <dgm:pt modelId="{D194170F-7903-4180-8386-9F972CA5042A}" type="pres">
      <dgm:prSet presAssocID="{8EEC3296-A552-45B6-82C8-373E7AB02DD2}" presName="parentLeftMargin" presStyleLbl="node1" presStyleIdx="0" presStyleCnt="4"/>
      <dgm:spPr/>
      <dgm:t>
        <a:bodyPr/>
        <a:lstStyle/>
        <a:p>
          <a:endParaRPr lang="en-US"/>
        </a:p>
      </dgm:t>
    </dgm:pt>
    <dgm:pt modelId="{07A16A32-6B57-4A05-89E0-6060011E3AD5}" type="pres">
      <dgm:prSet presAssocID="{8EEC3296-A552-45B6-82C8-373E7AB02DD2}" presName="parentText" presStyleLbl="node1" presStyleIdx="0" presStyleCnt="4" custScaleX="154964" custScaleY="96347" custLinFactNeighborY="692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F1FF022-6682-42FD-BCEB-3C1347708E9E}" type="pres">
      <dgm:prSet presAssocID="{8EEC3296-A552-45B6-82C8-373E7AB02DD2}" presName="negativeSpace" presStyleCnt="0"/>
      <dgm:spPr/>
    </dgm:pt>
    <dgm:pt modelId="{BB4FDFCD-BCFF-41FD-889D-4D839813CE08}" type="pres">
      <dgm:prSet presAssocID="{8EEC3296-A552-45B6-82C8-373E7AB02DD2}" presName="childText" presStyleLbl="conFgAcc1" presStyleIdx="0" presStyleCnt="4">
        <dgm:presLayoutVars>
          <dgm:bulletEnabled val="1"/>
        </dgm:presLayoutVars>
      </dgm:prSet>
      <dgm:spPr/>
    </dgm:pt>
    <dgm:pt modelId="{2CCC0439-422C-4685-92F3-618C14E7BBA9}" type="pres">
      <dgm:prSet presAssocID="{0AA90485-4096-48CB-AAB0-7E827E1CF712}" presName="spaceBetweenRectangles" presStyleCnt="0"/>
      <dgm:spPr/>
    </dgm:pt>
    <dgm:pt modelId="{6DD8F4E4-CE56-4F01-825C-AB33D5EE0FDB}" type="pres">
      <dgm:prSet presAssocID="{E7CFEAC5-B072-4C06-A2C1-2BD28D1239B0}" presName="parentLin" presStyleCnt="0"/>
      <dgm:spPr/>
    </dgm:pt>
    <dgm:pt modelId="{DA54063A-092F-4E40-879E-6C1327E72B6D}" type="pres">
      <dgm:prSet presAssocID="{E7CFEAC5-B072-4C06-A2C1-2BD28D1239B0}" presName="parentLeftMargin" presStyleLbl="node1" presStyleIdx="0" presStyleCnt="4"/>
      <dgm:spPr/>
      <dgm:t>
        <a:bodyPr/>
        <a:lstStyle/>
        <a:p>
          <a:endParaRPr lang="en-US"/>
        </a:p>
      </dgm:t>
    </dgm:pt>
    <dgm:pt modelId="{64C7EDAA-01DA-49CC-830C-CBB593A5507E}" type="pres">
      <dgm:prSet presAssocID="{E7CFEAC5-B072-4C06-A2C1-2BD28D1239B0}" presName="parentText" presStyleLbl="node1" presStyleIdx="1" presStyleCnt="4" custScaleX="13933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76AA290-02DE-427E-AE12-06A8859D9E2B}" type="pres">
      <dgm:prSet presAssocID="{E7CFEAC5-B072-4C06-A2C1-2BD28D1239B0}" presName="negativeSpace" presStyleCnt="0"/>
      <dgm:spPr/>
    </dgm:pt>
    <dgm:pt modelId="{9B0646BF-7839-4102-A00F-3610F09144B1}" type="pres">
      <dgm:prSet presAssocID="{E7CFEAC5-B072-4C06-A2C1-2BD28D1239B0}" presName="childText" presStyleLbl="conFgAcc1" presStyleIdx="1" presStyleCnt="4">
        <dgm:presLayoutVars>
          <dgm:bulletEnabled val="1"/>
        </dgm:presLayoutVars>
      </dgm:prSet>
      <dgm:spPr/>
    </dgm:pt>
    <dgm:pt modelId="{32E6409C-7EEE-4CDC-B6AE-B99BD126242E}" type="pres">
      <dgm:prSet presAssocID="{2795E5FC-7743-4B7A-8FEA-F04879778AF1}" presName="spaceBetweenRectangles" presStyleCnt="0"/>
      <dgm:spPr/>
    </dgm:pt>
    <dgm:pt modelId="{31C298ED-39C4-42AF-A27C-33820CC31C3F}" type="pres">
      <dgm:prSet presAssocID="{EDD16D1A-C4B4-4E17-8FE2-11E6EA75AE71}" presName="parentLin" presStyleCnt="0"/>
      <dgm:spPr/>
    </dgm:pt>
    <dgm:pt modelId="{AD5D5189-6B95-41A9-B0A1-9A5490DD6ACF}" type="pres">
      <dgm:prSet presAssocID="{EDD16D1A-C4B4-4E17-8FE2-11E6EA75AE71}" presName="parentLeftMargin" presStyleLbl="node1" presStyleIdx="1" presStyleCnt="4"/>
      <dgm:spPr/>
      <dgm:t>
        <a:bodyPr/>
        <a:lstStyle/>
        <a:p>
          <a:endParaRPr lang="en-US"/>
        </a:p>
      </dgm:t>
    </dgm:pt>
    <dgm:pt modelId="{DE37EFEC-82A7-4BD2-B335-5F1E1691CA7A}" type="pres">
      <dgm:prSet presAssocID="{EDD16D1A-C4B4-4E17-8FE2-11E6EA75AE71}" presName="parentText" presStyleLbl="node1" presStyleIdx="2" presStyleCnt="4" custScaleX="13933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D8270DE-5F22-42E2-896B-6E9DB82F8F96}" type="pres">
      <dgm:prSet presAssocID="{EDD16D1A-C4B4-4E17-8FE2-11E6EA75AE71}" presName="negativeSpace" presStyleCnt="0"/>
      <dgm:spPr/>
    </dgm:pt>
    <dgm:pt modelId="{DC388BB5-C3B8-46F8-9936-9354CAC2D878}" type="pres">
      <dgm:prSet presAssocID="{EDD16D1A-C4B4-4E17-8FE2-11E6EA75AE71}" presName="childText" presStyleLbl="conFgAcc1" presStyleIdx="2" presStyleCnt="4">
        <dgm:presLayoutVars>
          <dgm:bulletEnabled val="1"/>
        </dgm:presLayoutVars>
      </dgm:prSet>
      <dgm:spPr/>
    </dgm:pt>
    <dgm:pt modelId="{317D4624-631B-4CC0-A78F-F0505B95F941}" type="pres">
      <dgm:prSet presAssocID="{3F26D6EC-FA94-4C65-916E-0EA4B6293894}" presName="spaceBetweenRectangles" presStyleCnt="0"/>
      <dgm:spPr/>
    </dgm:pt>
    <dgm:pt modelId="{2D3C7C8E-FAE8-47D5-A4CE-3414CD7B6B1B}" type="pres">
      <dgm:prSet presAssocID="{64552E06-21F1-456C-BAF9-79B5667E4317}" presName="parentLin" presStyleCnt="0"/>
      <dgm:spPr/>
    </dgm:pt>
    <dgm:pt modelId="{1EFE5403-978E-4E51-B72C-6381D98A5194}" type="pres">
      <dgm:prSet presAssocID="{64552E06-21F1-456C-BAF9-79B5667E4317}" presName="parentLeftMargin" presStyleLbl="node1" presStyleIdx="2" presStyleCnt="4"/>
      <dgm:spPr/>
      <dgm:t>
        <a:bodyPr/>
        <a:lstStyle/>
        <a:p>
          <a:endParaRPr lang="en-US"/>
        </a:p>
      </dgm:t>
    </dgm:pt>
    <dgm:pt modelId="{457CD2D8-2C2E-411F-83BE-FC24033039B2}" type="pres">
      <dgm:prSet presAssocID="{64552E06-21F1-456C-BAF9-79B5667E4317}" presName="parentText" presStyleLbl="node1" presStyleIdx="3" presStyleCnt="4" custScaleX="13933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E0B283E-126B-47CA-AE9F-08D48BB07C21}" type="pres">
      <dgm:prSet presAssocID="{64552E06-21F1-456C-BAF9-79B5667E4317}" presName="negativeSpace" presStyleCnt="0"/>
      <dgm:spPr/>
    </dgm:pt>
    <dgm:pt modelId="{3498D146-3264-475A-A353-2888C54EC56E}" type="pres">
      <dgm:prSet presAssocID="{64552E06-21F1-456C-BAF9-79B5667E4317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73B02EE3-4AA4-49CD-A31B-1EB2EDE47735}" type="presOf" srcId="{8EEC3296-A552-45B6-82C8-373E7AB02DD2}" destId="{07A16A32-6B57-4A05-89E0-6060011E3AD5}" srcOrd="1" destOrd="0" presId="urn:microsoft.com/office/officeart/2005/8/layout/list1"/>
    <dgm:cxn modelId="{5DEF61FA-890F-44F3-948C-5534FDB77462}" type="presOf" srcId="{59907C96-948F-4DD5-A8E5-0156467DA30C}" destId="{68FEC159-0457-498E-A0B6-D8BAFC4C390F}" srcOrd="0" destOrd="0" presId="urn:microsoft.com/office/officeart/2005/8/layout/list1"/>
    <dgm:cxn modelId="{4F3E45BC-906E-40DE-9DD3-06EB06A8DC84}" type="presOf" srcId="{64552E06-21F1-456C-BAF9-79B5667E4317}" destId="{457CD2D8-2C2E-411F-83BE-FC24033039B2}" srcOrd="1" destOrd="0" presId="urn:microsoft.com/office/officeart/2005/8/layout/list1"/>
    <dgm:cxn modelId="{16F6599D-1C9A-4C17-A271-07B6B53429AC}" srcId="{59907C96-948F-4DD5-A8E5-0156467DA30C}" destId="{EDD16D1A-C4B4-4E17-8FE2-11E6EA75AE71}" srcOrd="2" destOrd="0" parTransId="{D445DCDF-D077-4F7F-A38A-E8C5562E2431}" sibTransId="{3F26D6EC-FA94-4C65-916E-0EA4B6293894}"/>
    <dgm:cxn modelId="{720A44D6-5F69-426B-A4B8-4DFF9012B0C6}" type="presOf" srcId="{E7CFEAC5-B072-4C06-A2C1-2BD28D1239B0}" destId="{DA54063A-092F-4E40-879E-6C1327E72B6D}" srcOrd="0" destOrd="0" presId="urn:microsoft.com/office/officeart/2005/8/layout/list1"/>
    <dgm:cxn modelId="{CAB080CC-2297-4C1F-B49D-0DFFC64BA4CA}" srcId="{59907C96-948F-4DD5-A8E5-0156467DA30C}" destId="{8EEC3296-A552-45B6-82C8-373E7AB02DD2}" srcOrd="0" destOrd="0" parTransId="{573959AA-FC62-4C04-8E55-97E5B5377CFA}" sibTransId="{0AA90485-4096-48CB-AAB0-7E827E1CF712}"/>
    <dgm:cxn modelId="{61B967B6-0678-4441-AE6F-5CC3F363F873}" type="presOf" srcId="{E7CFEAC5-B072-4C06-A2C1-2BD28D1239B0}" destId="{64C7EDAA-01DA-49CC-830C-CBB593A5507E}" srcOrd="1" destOrd="0" presId="urn:microsoft.com/office/officeart/2005/8/layout/list1"/>
    <dgm:cxn modelId="{6512B8BA-58B9-4848-98BF-9AD9B1C8C01A}" type="presOf" srcId="{64552E06-21F1-456C-BAF9-79B5667E4317}" destId="{1EFE5403-978E-4E51-B72C-6381D98A5194}" srcOrd="0" destOrd="0" presId="urn:microsoft.com/office/officeart/2005/8/layout/list1"/>
    <dgm:cxn modelId="{0546A9B2-73A0-4636-8A59-432AE7D19931}" srcId="{59907C96-948F-4DD5-A8E5-0156467DA30C}" destId="{64552E06-21F1-456C-BAF9-79B5667E4317}" srcOrd="3" destOrd="0" parTransId="{FD3D5DF3-41C1-4DCB-891F-6BE1CC390CAF}" sibTransId="{535E0A1E-50C7-4E26-B428-7357B5D3F4A7}"/>
    <dgm:cxn modelId="{1D55983F-7C16-4692-BECD-D998D8612B58}" type="presOf" srcId="{EDD16D1A-C4B4-4E17-8FE2-11E6EA75AE71}" destId="{AD5D5189-6B95-41A9-B0A1-9A5490DD6ACF}" srcOrd="0" destOrd="0" presId="urn:microsoft.com/office/officeart/2005/8/layout/list1"/>
    <dgm:cxn modelId="{9DB6A378-C183-40BA-8650-578510FC995E}" type="presOf" srcId="{8EEC3296-A552-45B6-82C8-373E7AB02DD2}" destId="{D194170F-7903-4180-8386-9F972CA5042A}" srcOrd="0" destOrd="0" presId="urn:microsoft.com/office/officeart/2005/8/layout/list1"/>
    <dgm:cxn modelId="{339114D3-0F20-4DF5-A4FC-AD1B5F5D210C}" srcId="{59907C96-948F-4DD5-A8E5-0156467DA30C}" destId="{E7CFEAC5-B072-4C06-A2C1-2BD28D1239B0}" srcOrd="1" destOrd="0" parTransId="{2621842A-1652-4365-8FDA-712D2222BA96}" sibTransId="{2795E5FC-7743-4B7A-8FEA-F04879778AF1}"/>
    <dgm:cxn modelId="{C0F511F5-AD04-4875-9D3F-537110AD008D}" type="presOf" srcId="{EDD16D1A-C4B4-4E17-8FE2-11E6EA75AE71}" destId="{DE37EFEC-82A7-4BD2-B335-5F1E1691CA7A}" srcOrd="1" destOrd="0" presId="urn:microsoft.com/office/officeart/2005/8/layout/list1"/>
    <dgm:cxn modelId="{5264ABAF-A0A7-45FC-BFD4-27B8317AF1EF}" type="presParOf" srcId="{68FEC159-0457-498E-A0B6-D8BAFC4C390F}" destId="{DE462120-A003-4539-BE61-E8D6312BEA18}" srcOrd="0" destOrd="0" presId="urn:microsoft.com/office/officeart/2005/8/layout/list1"/>
    <dgm:cxn modelId="{3B1395EC-2857-4225-A181-E4AF104F856D}" type="presParOf" srcId="{DE462120-A003-4539-BE61-E8D6312BEA18}" destId="{D194170F-7903-4180-8386-9F972CA5042A}" srcOrd="0" destOrd="0" presId="urn:microsoft.com/office/officeart/2005/8/layout/list1"/>
    <dgm:cxn modelId="{7611E99A-2103-47DC-8F31-232E4674A5E3}" type="presParOf" srcId="{DE462120-A003-4539-BE61-E8D6312BEA18}" destId="{07A16A32-6B57-4A05-89E0-6060011E3AD5}" srcOrd="1" destOrd="0" presId="urn:microsoft.com/office/officeart/2005/8/layout/list1"/>
    <dgm:cxn modelId="{5C4744D4-2FEC-468D-A961-C552759AB289}" type="presParOf" srcId="{68FEC159-0457-498E-A0B6-D8BAFC4C390F}" destId="{3F1FF022-6682-42FD-BCEB-3C1347708E9E}" srcOrd="1" destOrd="0" presId="urn:microsoft.com/office/officeart/2005/8/layout/list1"/>
    <dgm:cxn modelId="{3B1C8AE7-2C71-4A51-9B65-270DF71CFAA8}" type="presParOf" srcId="{68FEC159-0457-498E-A0B6-D8BAFC4C390F}" destId="{BB4FDFCD-BCFF-41FD-889D-4D839813CE08}" srcOrd="2" destOrd="0" presId="urn:microsoft.com/office/officeart/2005/8/layout/list1"/>
    <dgm:cxn modelId="{CAAB3CBC-2740-414E-86E0-4889B968073D}" type="presParOf" srcId="{68FEC159-0457-498E-A0B6-D8BAFC4C390F}" destId="{2CCC0439-422C-4685-92F3-618C14E7BBA9}" srcOrd="3" destOrd="0" presId="urn:microsoft.com/office/officeart/2005/8/layout/list1"/>
    <dgm:cxn modelId="{D54AF636-75B5-4AF1-BF69-A40A3CF07A84}" type="presParOf" srcId="{68FEC159-0457-498E-A0B6-D8BAFC4C390F}" destId="{6DD8F4E4-CE56-4F01-825C-AB33D5EE0FDB}" srcOrd="4" destOrd="0" presId="urn:microsoft.com/office/officeart/2005/8/layout/list1"/>
    <dgm:cxn modelId="{9FF463C2-47CA-41E6-BC04-2879B8843C41}" type="presParOf" srcId="{6DD8F4E4-CE56-4F01-825C-AB33D5EE0FDB}" destId="{DA54063A-092F-4E40-879E-6C1327E72B6D}" srcOrd="0" destOrd="0" presId="urn:microsoft.com/office/officeart/2005/8/layout/list1"/>
    <dgm:cxn modelId="{963EC2B9-AF50-428A-8CC1-55BE7CEAB37C}" type="presParOf" srcId="{6DD8F4E4-CE56-4F01-825C-AB33D5EE0FDB}" destId="{64C7EDAA-01DA-49CC-830C-CBB593A5507E}" srcOrd="1" destOrd="0" presId="urn:microsoft.com/office/officeart/2005/8/layout/list1"/>
    <dgm:cxn modelId="{0D9FE9E7-16F9-4E79-B1F3-BA6C2D0D15B8}" type="presParOf" srcId="{68FEC159-0457-498E-A0B6-D8BAFC4C390F}" destId="{E76AA290-02DE-427E-AE12-06A8859D9E2B}" srcOrd="5" destOrd="0" presId="urn:microsoft.com/office/officeart/2005/8/layout/list1"/>
    <dgm:cxn modelId="{777E00CB-581B-4969-BD83-71E64C764994}" type="presParOf" srcId="{68FEC159-0457-498E-A0B6-D8BAFC4C390F}" destId="{9B0646BF-7839-4102-A00F-3610F09144B1}" srcOrd="6" destOrd="0" presId="urn:microsoft.com/office/officeart/2005/8/layout/list1"/>
    <dgm:cxn modelId="{115475AB-5ABE-417B-9CED-E5A81B1593C1}" type="presParOf" srcId="{68FEC159-0457-498E-A0B6-D8BAFC4C390F}" destId="{32E6409C-7EEE-4CDC-B6AE-B99BD126242E}" srcOrd="7" destOrd="0" presId="urn:microsoft.com/office/officeart/2005/8/layout/list1"/>
    <dgm:cxn modelId="{D7B28FCC-D2C8-4006-8AC3-B272DE1CDBF1}" type="presParOf" srcId="{68FEC159-0457-498E-A0B6-D8BAFC4C390F}" destId="{31C298ED-39C4-42AF-A27C-33820CC31C3F}" srcOrd="8" destOrd="0" presId="urn:microsoft.com/office/officeart/2005/8/layout/list1"/>
    <dgm:cxn modelId="{D0B62E82-E787-4ADD-B451-E836C1650905}" type="presParOf" srcId="{31C298ED-39C4-42AF-A27C-33820CC31C3F}" destId="{AD5D5189-6B95-41A9-B0A1-9A5490DD6ACF}" srcOrd="0" destOrd="0" presId="urn:microsoft.com/office/officeart/2005/8/layout/list1"/>
    <dgm:cxn modelId="{3956C507-80A8-4FF0-8372-86F8AA00023E}" type="presParOf" srcId="{31C298ED-39C4-42AF-A27C-33820CC31C3F}" destId="{DE37EFEC-82A7-4BD2-B335-5F1E1691CA7A}" srcOrd="1" destOrd="0" presId="urn:microsoft.com/office/officeart/2005/8/layout/list1"/>
    <dgm:cxn modelId="{3107B91B-60F8-4837-A95C-25227F1D2D5C}" type="presParOf" srcId="{68FEC159-0457-498E-A0B6-D8BAFC4C390F}" destId="{0D8270DE-5F22-42E2-896B-6E9DB82F8F96}" srcOrd="9" destOrd="0" presId="urn:microsoft.com/office/officeart/2005/8/layout/list1"/>
    <dgm:cxn modelId="{C768C117-CB8A-4448-902B-C27900A6A86E}" type="presParOf" srcId="{68FEC159-0457-498E-A0B6-D8BAFC4C390F}" destId="{DC388BB5-C3B8-46F8-9936-9354CAC2D878}" srcOrd="10" destOrd="0" presId="urn:microsoft.com/office/officeart/2005/8/layout/list1"/>
    <dgm:cxn modelId="{5687B41A-96A4-4041-9CFE-7D50BFA86CF2}" type="presParOf" srcId="{68FEC159-0457-498E-A0B6-D8BAFC4C390F}" destId="{317D4624-631B-4CC0-A78F-F0505B95F941}" srcOrd="11" destOrd="0" presId="urn:microsoft.com/office/officeart/2005/8/layout/list1"/>
    <dgm:cxn modelId="{C66BEA95-7BCA-43D8-98E2-1CE5A57D7C22}" type="presParOf" srcId="{68FEC159-0457-498E-A0B6-D8BAFC4C390F}" destId="{2D3C7C8E-FAE8-47D5-A4CE-3414CD7B6B1B}" srcOrd="12" destOrd="0" presId="urn:microsoft.com/office/officeart/2005/8/layout/list1"/>
    <dgm:cxn modelId="{D564D303-AB84-4931-87D8-3930BD15F5D7}" type="presParOf" srcId="{2D3C7C8E-FAE8-47D5-A4CE-3414CD7B6B1B}" destId="{1EFE5403-978E-4E51-B72C-6381D98A5194}" srcOrd="0" destOrd="0" presId="urn:microsoft.com/office/officeart/2005/8/layout/list1"/>
    <dgm:cxn modelId="{4AC07EF1-B6AB-442D-B2CC-407D1EE02818}" type="presParOf" srcId="{2D3C7C8E-FAE8-47D5-A4CE-3414CD7B6B1B}" destId="{457CD2D8-2C2E-411F-83BE-FC24033039B2}" srcOrd="1" destOrd="0" presId="urn:microsoft.com/office/officeart/2005/8/layout/list1"/>
    <dgm:cxn modelId="{709E5564-ECB1-48BC-BF22-7EAFE706BADB}" type="presParOf" srcId="{68FEC159-0457-498E-A0B6-D8BAFC4C390F}" destId="{6E0B283E-126B-47CA-AE9F-08D48BB07C21}" srcOrd="13" destOrd="0" presId="urn:microsoft.com/office/officeart/2005/8/layout/list1"/>
    <dgm:cxn modelId="{9BC71322-B6D7-4D51-994D-512D3ADA9B26}" type="presParOf" srcId="{68FEC159-0457-498E-A0B6-D8BAFC4C390F}" destId="{3498D146-3264-475A-A353-2888C54EC56E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CF3ED29-DE78-48BC-8944-BA4223CB67E7}">
      <dsp:nvSpPr>
        <dsp:cNvPr id="0" name=""/>
        <dsp:cNvSpPr/>
      </dsp:nvSpPr>
      <dsp:spPr>
        <a:xfrm>
          <a:off x="0" y="0"/>
          <a:ext cx="6671310" cy="132588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o-RO" sz="1900" b="1" kern="1200" dirty="0" smtClean="0"/>
            <a:t>DOCUMENTELE JUSTIFICATIVE</a:t>
          </a:r>
        </a:p>
        <a:p>
          <a:pPr lvl="0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o-RO" sz="1900" kern="1200" dirty="0"/>
        </a:p>
      </dsp:txBody>
      <dsp:txXfrm>
        <a:off x="38834" y="38834"/>
        <a:ext cx="5240581" cy="1248212"/>
      </dsp:txXfrm>
    </dsp:sp>
    <dsp:sp modelId="{F061BDE7-FD48-4C3C-9D5F-04993A39726D}">
      <dsp:nvSpPr>
        <dsp:cNvPr id="0" name=""/>
        <dsp:cNvSpPr/>
      </dsp:nvSpPr>
      <dsp:spPr>
        <a:xfrm>
          <a:off x="654057" y="1391354"/>
          <a:ext cx="6540485" cy="163689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o-RO" sz="1900" b="1" kern="1200" dirty="0" smtClean="0"/>
            <a:t>REGISTRELE CONTABILE:</a:t>
          </a:r>
        </a:p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o-RO" sz="1900" b="1" kern="1200" dirty="0" smtClean="0"/>
            <a:t>	- Registrul Jurnal</a:t>
          </a:r>
        </a:p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o-RO" sz="1900" b="1" kern="1200" dirty="0" smtClean="0"/>
            <a:t>	-  Cartea Mare</a:t>
          </a:r>
        </a:p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o-RO" sz="1900" b="1" kern="1200" dirty="0" smtClean="0"/>
            <a:t>	-  Registrul Inventar</a:t>
          </a:r>
        </a:p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o-RO" sz="1900" b="1" kern="1200" dirty="0"/>
        </a:p>
      </dsp:txBody>
      <dsp:txXfrm>
        <a:off x="702000" y="1439297"/>
        <a:ext cx="5022576" cy="1541005"/>
      </dsp:txXfrm>
    </dsp:sp>
    <dsp:sp modelId="{A8A6500E-0842-46D7-BFE4-3A9723A99566}">
      <dsp:nvSpPr>
        <dsp:cNvPr id="0" name=""/>
        <dsp:cNvSpPr/>
      </dsp:nvSpPr>
      <dsp:spPr>
        <a:xfrm>
          <a:off x="1177289" y="3093720"/>
          <a:ext cx="6671310" cy="132588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o-RO" sz="1900" b="1" kern="1200" dirty="0" smtClean="0"/>
            <a:t>DOCUMENTELE DE SINTEZĂ</a:t>
          </a:r>
        </a:p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o-RO" sz="1900" b="1" kern="1200" dirty="0"/>
        </a:p>
      </dsp:txBody>
      <dsp:txXfrm>
        <a:off x="1216123" y="3132554"/>
        <a:ext cx="5143175" cy="1248212"/>
      </dsp:txXfrm>
    </dsp:sp>
    <dsp:sp modelId="{1815E59A-6FD8-47E5-8BAD-766EB8D76936}">
      <dsp:nvSpPr>
        <dsp:cNvPr id="0" name=""/>
        <dsp:cNvSpPr/>
      </dsp:nvSpPr>
      <dsp:spPr>
        <a:xfrm>
          <a:off x="5845038" y="384309"/>
          <a:ext cx="861822" cy="861822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o-RO" sz="3600" kern="1200"/>
        </a:p>
      </dsp:txBody>
      <dsp:txXfrm>
        <a:off x="6038948" y="384309"/>
        <a:ext cx="474002" cy="648521"/>
      </dsp:txXfrm>
    </dsp:sp>
    <dsp:sp modelId="{29DE69B2-98F9-4E64-9875-41674B728E30}">
      <dsp:nvSpPr>
        <dsp:cNvPr id="0" name=""/>
        <dsp:cNvSpPr/>
      </dsp:nvSpPr>
      <dsp:spPr>
        <a:xfrm>
          <a:off x="6398133" y="2543479"/>
          <a:ext cx="861822" cy="861822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o-RO" sz="3600" kern="1200"/>
        </a:p>
      </dsp:txBody>
      <dsp:txXfrm>
        <a:off x="6592043" y="2543479"/>
        <a:ext cx="474002" cy="64852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B4FDFCD-BCFF-41FD-889D-4D839813CE08}">
      <dsp:nvSpPr>
        <dsp:cNvPr id="0" name=""/>
        <dsp:cNvSpPr/>
      </dsp:nvSpPr>
      <dsp:spPr>
        <a:xfrm>
          <a:off x="0" y="482217"/>
          <a:ext cx="6172199" cy="529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7A16A32-6B57-4A05-89E0-6060011E3AD5}">
      <dsp:nvSpPr>
        <dsp:cNvPr id="0" name=""/>
        <dsp:cNvSpPr/>
      </dsp:nvSpPr>
      <dsp:spPr>
        <a:xfrm>
          <a:off x="271842" y="237838"/>
          <a:ext cx="5897601" cy="59727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306" tIns="0" rIns="163306" bIns="0" numCol="1" spcCol="1270" anchor="ctr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o-RO" sz="1500" kern="1200" dirty="0" smtClean="0"/>
        </a:p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o-RO" sz="2100" b="1" kern="1200" dirty="0" smtClean="0"/>
            <a:t>Funcția de justificare a operațiilor.</a:t>
          </a:r>
          <a:endParaRPr lang="en-US" sz="2100" b="1" kern="1200" dirty="0" smtClean="0"/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 dirty="0"/>
        </a:p>
      </dsp:txBody>
      <dsp:txXfrm>
        <a:off x="300999" y="266995"/>
        <a:ext cx="5839287" cy="538960"/>
      </dsp:txXfrm>
    </dsp:sp>
    <dsp:sp modelId="{9B0646BF-7839-4102-A00F-3610F09144B1}">
      <dsp:nvSpPr>
        <dsp:cNvPr id="0" name=""/>
        <dsp:cNvSpPr/>
      </dsp:nvSpPr>
      <dsp:spPr>
        <a:xfrm>
          <a:off x="0" y="1434777"/>
          <a:ext cx="6172199" cy="529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4C7EDAA-01DA-49CC-830C-CBB593A5507E}">
      <dsp:nvSpPr>
        <dsp:cNvPr id="0" name=""/>
        <dsp:cNvSpPr/>
      </dsp:nvSpPr>
      <dsp:spPr>
        <a:xfrm>
          <a:off x="300774" y="1124817"/>
          <a:ext cx="5866961" cy="6199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306" tIns="0" rIns="163306" bIns="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2100" b="1" kern="1200" dirty="0" smtClean="0"/>
            <a:t>Funcția de calcul și analiză.</a:t>
          </a:r>
          <a:endParaRPr lang="en-US" sz="2100" b="1" kern="1200" dirty="0"/>
        </a:p>
      </dsp:txBody>
      <dsp:txXfrm>
        <a:off x="331036" y="1155079"/>
        <a:ext cx="5806437" cy="559396"/>
      </dsp:txXfrm>
    </dsp:sp>
    <dsp:sp modelId="{DC388BB5-C3B8-46F8-9936-9354CAC2D878}">
      <dsp:nvSpPr>
        <dsp:cNvPr id="0" name=""/>
        <dsp:cNvSpPr/>
      </dsp:nvSpPr>
      <dsp:spPr>
        <a:xfrm>
          <a:off x="0" y="2387337"/>
          <a:ext cx="6172199" cy="529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E37EFEC-82A7-4BD2-B335-5F1E1691CA7A}">
      <dsp:nvSpPr>
        <dsp:cNvPr id="0" name=""/>
        <dsp:cNvSpPr/>
      </dsp:nvSpPr>
      <dsp:spPr>
        <a:xfrm>
          <a:off x="300774" y="2077377"/>
          <a:ext cx="5866961" cy="6199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306" tIns="0" rIns="163306" bIns="0" numCol="1" spcCol="1270" anchor="ctr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o-RO" sz="2100" b="1" kern="1200" dirty="0" smtClean="0"/>
            <a:t>Funcția de transmitere a informațiilor.</a:t>
          </a:r>
          <a:endParaRPr lang="en-US" sz="2100" b="1" kern="1200" dirty="0" smtClean="0"/>
        </a:p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100" kern="1200" dirty="0"/>
        </a:p>
      </dsp:txBody>
      <dsp:txXfrm>
        <a:off x="331036" y="2107639"/>
        <a:ext cx="5806437" cy="559396"/>
      </dsp:txXfrm>
    </dsp:sp>
    <dsp:sp modelId="{3498D146-3264-475A-A353-2888C54EC56E}">
      <dsp:nvSpPr>
        <dsp:cNvPr id="0" name=""/>
        <dsp:cNvSpPr/>
      </dsp:nvSpPr>
      <dsp:spPr>
        <a:xfrm>
          <a:off x="0" y="3339897"/>
          <a:ext cx="6172199" cy="529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57CD2D8-2C2E-411F-83BE-FC24033039B2}">
      <dsp:nvSpPr>
        <dsp:cNvPr id="0" name=""/>
        <dsp:cNvSpPr/>
      </dsp:nvSpPr>
      <dsp:spPr>
        <a:xfrm>
          <a:off x="300774" y="3029937"/>
          <a:ext cx="5866961" cy="6199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306" tIns="0" rIns="163306" bIns="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2100" b="1" kern="1200" dirty="0" smtClean="0"/>
            <a:t>Funcția de act probatoriu în justiție.</a:t>
          </a:r>
          <a:endParaRPr lang="en-US" sz="2100" b="1" kern="1200" dirty="0"/>
        </a:p>
      </dsp:txBody>
      <dsp:txXfrm>
        <a:off x="331036" y="3060199"/>
        <a:ext cx="5806437" cy="55939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o-R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DEF134-FB3F-4BBD-8E41-F739DD188393}" type="datetimeFigureOut">
              <a:rPr lang="ro-RO" smtClean="0"/>
              <a:t>18.05.2020</a:t>
            </a:fld>
            <a:endParaRPr lang="ro-R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o-R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E585E0-E9A9-4561-9A54-8E216542840B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57403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5/18/2020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5/18/2020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5/18/2020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5/18/2020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533400"/>
            <a:ext cx="8458200" cy="2079625"/>
          </a:xfrm>
        </p:spPr>
        <p:txBody>
          <a:bodyPr>
            <a:normAutofit fontScale="90000"/>
          </a:bodyPr>
          <a:lstStyle/>
          <a:p>
            <a:pPr algn="ctr"/>
            <a:r>
              <a:rPr lang="ro-RO" b="1" dirty="0" smtClean="0"/>
              <a:t>Identificarea documentelor și registrelor obligatorii în derularea unei afaceri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6324600" y="1905000"/>
            <a:ext cx="2819400" cy="28194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19" name="Rectangle 18"/>
          <p:cNvSpPr/>
          <p:nvPr/>
        </p:nvSpPr>
        <p:spPr>
          <a:xfrm>
            <a:off x="3124200" y="1600200"/>
            <a:ext cx="3048000" cy="26670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18" name="Rectangle 17"/>
          <p:cNvSpPr/>
          <p:nvPr/>
        </p:nvSpPr>
        <p:spPr>
          <a:xfrm>
            <a:off x="152400" y="1219200"/>
            <a:ext cx="2895600" cy="2590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00800" y="1981200"/>
            <a:ext cx="2667000" cy="263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00400" y="1676400"/>
            <a:ext cx="289560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610600" cy="609600"/>
          </a:xfrm>
        </p:spPr>
        <p:txBody>
          <a:bodyPr>
            <a:normAutofit fontScale="90000"/>
          </a:bodyPr>
          <a:lstStyle/>
          <a:p>
            <a:r>
              <a:rPr lang="ro-RO" b="1" dirty="0" smtClean="0">
                <a:solidFill>
                  <a:srgbClr val="002060"/>
                </a:solidFill>
              </a:rPr>
              <a:t>Circulația și arhivarea facturii fiscale</a:t>
            </a:r>
            <a:endParaRPr lang="ro-RO" b="1" dirty="0">
              <a:solidFill>
                <a:srgbClr val="002060"/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0" y="4114800"/>
            <a:ext cx="3048000" cy="22098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o-RO" dirty="0" smtClean="0">
                <a:solidFill>
                  <a:srgbClr val="002060"/>
                </a:solidFill>
                <a:latin typeface="Times New Roman" pitchFamily="18" charset="0"/>
              </a:rPr>
              <a:t>	</a:t>
            </a:r>
            <a:r>
              <a:rPr lang="ro-RO" sz="2400" i="1" dirty="0" smtClean="0">
                <a:solidFill>
                  <a:srgbClr val="002060"/>
                </a:solidFill>
                <a:latin typeface="Times New Roman" pitchFamily="18" charset="0"/>
              </a:rPr>
              <a:t>E</a:t>
            </a:r>
            <a:r>
              <a:rPr lang="en-US" sz="2400" i="1" dirty="0" err="1" smtClean="0">
                <a:solidFill>
                  <a:srgbClr val="002060"/>
                </a:solidFill>
                <a:latin typeface="Times New Roman" pitchFamily="18" charset="0"/>
              </a:rPr>
              <a:t>xemplarul</a:t>
            </a:r>
            <a:r>
              <a:rPr lang="en-US" sz="2400" i="1" dirty="0" smtClean="0">
                <a:solidFill>
                  <a:srgbClr val="002060"/>
                </a:solidFill>
                <a:latin typeface="Times New Roman" pitchFamily="18" charset="0"/>
              </a:rPr>
              <a:t> 1</a:t>
            </a:r>
            <a:endParaRPr lang="ro-RO" sz="2400" i="1" dirty="0" smtClean="0">
              <a:solidFill>
                <a:srgbClr val="002060"/>
              </a:solidFill>
              <a:latin typeface="Times New Roman" pitchFamily="18" charset="0"/>
            </a:endParaRPr>
          </a:p>
          <a:p>
            <a:pPr algn="ctr">
              <a:buNone/>
            </a:pPr>
            <a:r>
              <a:rPr lang="ro-RO" sz="2400" dirty="0" smtClean="0">
                <a:solidFill>
                  <a:srgbClr val="002060"/>
                </a:solidFill>
                <a:latin typeface="Times New Roman" pitchFamily="18" charset="0"/>
              </a:rPr>
              <a:t>C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</a:rPr>
              <a:t>ompartimentul</a:t>
            </a:r>
            <a:endParaRPr lang="ro-RO" sz="2400" dirty="0" smtClean="0">
              <a:solidFill>
                <a:srgbClr val="002060"/>
              </a:solidFill>
              <a:latin typeface="Times New Roman" pitchFamily="18" charset="0"/>
            </a:endParaRPr>
          </a:p>
          <a:p>
            <a:pPr algn="ctr">
              <a:buNone/>
            </a:pP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</a:rPr>
              <a:t>financiar-contabil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</a:rPr>
              <a:t> al </a:t>
            </a:r>
            <a:r>
              <a:rPr lang="ro-RO" sz="2400" dirty="0" smtClean="0">
                <a:solidFill>
                  <a:srgbClr val="002060"/>
                </a:solidFill>
                <a:latin typeface="Times New Roman" pitchFamily="18" charset="0"/>
              </a:rPr>
              <a:t>clientului</a:t>
            </a:r>
            <a:endParaRPr lang="ro-RO" sz="2400" dirty="0">
              <a:solidFill>
                <a:srgbClr val="002060"/>
              </a:solidFill>
            </a:endParaRPr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28600" y="1295400"/>
            <a:ext cx="27432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4" name="Content Placeholder 8"/>
          <p:cNvSpPr txBox="1">
            <a:spLocks/>
          </p:cNvSpPr>
          <p:nvPr/>
        </p:nvSpPr>
        <p:spPr>
          <a:xfrm>
            <a:off x="3048000" y="4648200"/>
            <a:ext cx="2895600" cy="19812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65760" marR="0" lvl="0" indent="-256032" algn="ctr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buFont typeface="Georgia"/>
              <a:buNone/>
              <a:tabLst/>
              <a:defRPr/>
            </a:pPr>
            <a:r>
              <a:rPr kumimoji="0" lang="ro-RO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	</a:t>
            </a:r>
            <a:r>
              <a:rPr kumimoji="0" lang="ro-RO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E</a:t>
            </a:r>
            <a:r>
              <a:rPr kumimoji="0" lang="en-US" sz="2400" b="0" i="1" u="none" strike="noStrike" kern="120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xemplarul</a:t>
            </a:r>
            <a:r>
              <a:rPr kumimoji="0" lang="en-US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ro-RO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2</a:t>
            </a:r>
            <a:r>
              <a:rPr kumimoji="0" lang="en-US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lang="ro-RO" sz="2400" dirty="0" smtClean="0">
                <a:solidFill>
                  <a:srgbClr val="C00000"/>
                </a:solidFill>
                <a:latin typeface="Times New Roman" pitchFamily="18" charset="0"/>
              </a:rPr>
              <a:t>C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ompartimentul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ro-RO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vanzare</a:t>
            </a:r>
            <a:r>
              <a:rPr kumimoji="0" lang="ro-RO" sz="2400" b="0" i="0" u="none" strike="noStrike" kern="1200" cap="none" spc="0" normalizeH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al furnizorului</a:t>
            </a:r>
            <a:endParaRPr kumimoji="0" lang="ro-RO" sz="24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Content Placeholder 8"/>
          <p:cNvSpPr txBox="1">
            <a:spLocks/>
          </p:cNvSpPr>
          <p:nvPr/>
        </p:nvSpPr>
        <p:spPr>
          <a:xfrm>
            <a:off x="6172200" y="4876800"/>
            <a:ext cx="2667000" cy="19812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65760" marR="0" lvl="0" indent="-256032" algn="ctr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buFont typeface="Georgia"/>
              <a:buNone/>
              <a:tabLst/>
              <a:defRPr/>
            </a:pPr>
            <a:r>
              <a:rPr kumimoji="0" lang="ro-RO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	</a:t>
            </a:r>
            <a:r>
              <a:rPr kumimoji="0" lang="ro-RO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E</a:t>
            </a:r>
            <a:r>
              <a:rPr kumimoji="0" lang="en-US" sz="2400" b="0" i="1" u="none" strike="noStrike" kern="1200" cap="none" spc="0" normalizeH="0" baseline="0" noProof="0" dirty="0" err="1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xemplarul</a:t>
            </a:r>
            <a:r>
              <a:rPr kumimoji="0" lang="en-US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ro-RO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3</a:t>
            </a:r>
            <a:r>
              <a:rPr kumimoji="0" lang="en-US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lang="ro-RO" sz="2400" dirty="0" smtClean="0">
                <a:solidFill>
                  <a:srgbClr val="00B050"/>
                </a:solidFill>
                <a:latin typeface="Times New Roman" pitchFamily="18" charset="0"/>
              </a:rPr>
              <a:t>C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ompartimentul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ro-RO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financiar</a:t>
            </a:r>
            <a:r>
              <a:rPr kumimoji="0" lang="ro-RO" sz="2400" b="0" i="0" u="none" strike="noStrike" kern="1200" cap="none" spc="0" normalizeH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–contabil  al furnizorului</a:t>
            </a:r>
            <a:endParaRPr kumimoji="0" lang="ro-RO" sz="2400" b="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609600"/>
            <a:ext cx="8839200" cy="1066800"/>
          </a:xfrm>
        </p:spPr>
        <p:txBody>
          <a:bodyPr>
            <a:noAutofit/>
          </a:bodyPr>
          <a:lstStyle/>
          <a:p>
            <a:r>
              <a:rPr lang="ro-RO" b="1" dirty="0" smtClean="0"/>
              <a:t>Clasificarea documentelor contabile</a:t>
            </a:r>
            <a:endParaRPr lang="ro-RO" b="1" dirty="0"/>
          </a:p>
        </p:txBody>
      </p:sp>
      <p:graphicFrame>
        <p:nvGraphicFramePr>
          <p:cNvPr id="11" name="Diagram 10"/>
          <p:cNvGraphicFramePr/>
          <p:nvPr/>
        </p:nvGraphicFramePr>
        <p:xfrm>
          <a:off x="685800" y="1828800"/>
          <a:ext cx="7848600" cy="4419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229600" cy="838200"/>
          </a:xfrm>
        </p:spPr>
        <p:txBody>
          <a:bodyPr>
            <a:normAutofit fontScale="90000"/>
          </a:bodyPr>
          <a:lstStyle/>
          <a:p>
            <a:pPr lvl="0" algn="ctr"/>
            <a:r>
              <a:rPr lang="ro-RO" b="1" dirty="0" smtClean="0"/>
              <a:t/>
            </a:r>
            <a:br>
              <a:rPr lang="ro-RO" b="1" dirty="0" smtClean="0"/>
            </a:br>
            <a:r>
              <a:rPr lang="ro-RO" b="1" dirty="0" smtClean="0"/>
              <a:t/>
            </a:r>
            <a:br>
              <a:rPr lang="ro-RO" b="1" dirty="0" smtClean="0"/>
            </a:br>
            <a:r>
              <a:rPr lang="ro-RO" sz="4400" b="1" dirty="0" smtClean="0"/>
              <a:t>Documentele</a:t>
            </a:r>
            <a:r>
              <a:rPr lang="ro-RO" b="1" dirty="0" smtClean="0"/>
              <a:t> justificative</a:t>
            </a:r>
            <a:br>
              <a:rPr lang="ro-RO" b="1" dirty="0" smtClean="0"/>
            </a:br>
            <a:r>
              <a:rPr lang="ro-RO" dirty="0" smtClean="0"/>
              <a:t/>
            </a:r>
            <a:br>
              <a:rPr lang="ro-RO" dirty="0" smtClean="0"/>
            </a:br>
            <a:endParaRPr lang="ro-R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76400"/>
            <a:ext cx="9144000" cy="533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o-RO" sz="2600" dirty="0" smtClean="0"/>
              <a:t>Sunt acte scrise întocmite în momentul derulării operațiilor.</a:t>
            </a:r>
            <a:endParaRPr lang="ro-RO" sz="2600" dirty="0"/>
          </a:p>
        </p:txBody>
      </p:sp>
      <p:graphicFrame>
        <p:nvGraphicFramePr>
          <p:cNvPr id="4" name="Diagram 3"/>
          <p:cNvGraphicFramePr/>
          <p:nvPr/>
        </p:nvGraphicFramePr>
        <p:xfrm>
          <a:off x="2667000" y="2362200"/>
          <a:ext cx="61722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0" y="4038600"/>
            <a:ext cx="1905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b="1" dirty="0" smtClean="0">
                <a:solidFill>
                  <a:srgbClr val="145152"/>
                </a:solidFill>
              </a:rPr>
              <a:t>Funcțiile documentelor  justificative </a:t>
            </a:r>
            <a:endParaRPr lang="en-US" b="1" dirty="0">
              <a:solidFill>
                <a:srgbClr val="145152"/>
              </a:solidFill>
            </a:endParaRPr>
          </a:p>
        </p:txBody>
      </p:sp>
      <p:sp>
        <p:nvSpPr>
          <p:cNvPr id="6" name="Left Brace 5"/>
          <p:cNvSpPr/>
          <p:nvPr/>
        </p:nvSpPr>
        <p:spPr>
          <a:xfrm>
            <a:off x="1828800" y="2819400"/>
            <a:ext cx="685800" cy="3352800"/>
          </a:xfrm>
          <a:prstGeom prst="leftBrace">
            <a:avLst/>
          </a:prstGeom>
          <a:ln w="28575" cmpd="tri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registru%20jurnal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971800" y="1371600"/>
            <a:ext cx="6172200" cy="5486400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83058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ro-RO" dirty="0" smtClean="0"/>
              <a:t>Registrele contabile - Registrul jurnal</a:t>
            </a:r>
            <a:endParaRPr lang="ro-RO" dirty="0"/>
          </a:p>
        </p:txBody>
      </p:sp>
      <p:sp>
        <p:nvSpPr>
          <p:cNvPr id="5" name="Rectangle 4"/>
          <p:cNvSpPr/>
          <p:nvPr/>
        </p:nvSpPr>
        <p:spPr>
          <a:xfrm>
            <a:off x="228600" y="2133600"/>
            <a:ext cx="3200400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o-RO" sz="2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vi-VN" sz="2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ocument contabil obligatoriu de înregistrare cronologică </a:t>
            </a:r>
            <a:r>
              <a:rPr lang="ro-RO" sz="2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 operațiilor economice și financiare </a:t>
            </a:r>
            <a:r>
              <a:rPr lang="vi-VN" sz="2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ale unităţii</a:t>
            </a:r>
            <a:r>
              <a:rPr lang="ro-RO" sz="2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economice</a:t>
            </a:r>
            <a:r>
              <a:rPr lang="vi-VN" sz="2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o-RO" sz="2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85800"/>
            <a:ext cx="8229600" cy="1066800"/>
          </a:xfrm>
        </p:spPr>
        <p:txBody>
          <a:bodyPr/>
          <a:lstStyle/>
          <a:p>
            <a:r>
              <a:rPr lang="ro-RO" dirty="0" smtClean="0"/>
              <a:t>Registrele contabile – Cartea Mare</a:t>
            </a:r>
            <a:endParaRPr lang="ro-R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3733800" cy="5126736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o-RO" dirty="0" smtClean="0"/>
              <a:t>	</a:t>
            </a:r>
            <a:r>
              <a:rPr lang="vi-VN" dirty="0" smtClean="0"/>
              <a:t>Cartea mare este un registru contabil obligatoriu în care se înregistrează lunar şi sistematic</a:t>
            </a:r>
            <a:r>
              <a:rPr lang="ro-RO" dirty="0" smtClean="0"/>
              <a:t> </a:t>
            </a:r>
            <a:r>
              <a:rPr lang="vi-VN" dirty="0" smtClean="0"/>
              <a:t>mişcarea şi existenţa tuturor elementelor de activ şi de pasiv. </a:t>
            </a:r>
            <a:endParaRPr lang="ro-RO" dirty="0" smtClean="0"/>
          </a:p>
          <a:p>
            <a:pPr marL="0" indent="0">
              <a:buNone/>
            </a:pPr>
            <a:r>
              <a:rPr lang="ro-RO" dirty="0" smtClean="0"/>
              <a:t>	</a:t>
            </a:r>
            <a:r>
              <a:rPr lang="vi-VN" dirty="0" smtClean="0"/>
              <a:t>Acesta conţine simbolul contului debitor şi al conturilor creditoare corespondente, rulajul debitor şi creditor, precum şi soldul contului pentru fiecare lună a anului curent. </a:t>
            </a:r>
            <a:br>
              <a:rPr lang="vi-VN" dirty="0" smtClean="0"/>
            </a:br>
            <a:r>
              <a:rPr lang="vi-VN" dirty="0" smtClean="0"/>
              <a:t/>
            </a:r>
            <a:br>
              <a:rPr lang="vi-VN" dirty="0" smtClean="0"/>
            </a:br>
            <a:endParaRPr lang="vi-VN" dirty="0"/>
          </a:p>
        </p:txBody>
      </p:sp>
      <p:pic>
        <p:nvPicPr>
          <p:cNvPr id="22529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19600" y="1981200"/>
            <a:ext cx="4343400" cy="391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458200" cy="1066800"/>
          </a:xfrm>
        </p:spPr>
        <p:txBody>
          <a:bodyPr>
            <a:normAutofit fontScale="90000"/>
          </a:bodyPr>
          <a:lstStyle/>
          <a:p>
            <a:r>
              <a:rPr lang="ro-RO" dirty="0" smtClean="0"/>
              <a:t>Registrele contabile – Registrul Inventar</a:t>
            </a:r>
            <a:endParaRPr lang="ro-RO" dirty="0"/>
          </a:p>
        </p:txBody>
      </p:sp>
      <p:pic>
        <p:nvPicPr>
          <p:cNvPr id="2150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57600" y="1676400"/>
            <a:ext cx="5067617" cy="470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TextBox 10"/>
          <p:cNvSpPr txBox="1"/>
          <p:nvPr/>
        </p:nvSpPr>
        <p:spPr>
          <a:xfrm>
            <a:off x="381000" y="2209800"/>
            <a:ext cx="28194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sz="2800" dirty="0" smtClean="0">
                <a:solidFill>
                  <a:srgbClr val="002060"/>
                </a:solidFill>
              </a:rPr>
              <a:t>Document contabil obligatoriu în care se înregistrează toate elementele patrimoniale inventariate.</a:t>
            </a:r>
            <a:endParaRPr lang="ro-RO" sz="28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67200" y="990600"/>
            <a:ext cx="4363978" cy="5638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5720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ro-RO" b="1" dirty="0" smtClean="0"/>
              <a:t>Documentele de sinteză</a:t>
            </a:r>
            <a:endParaRPr lang="ro-R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752600"/>
            <a:ext cx="3581400" cy="4821936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ro-RO" dirty="0" smtClean="0"/>
              <a:t>	</a:t>
            </a:r>
            <a:r>
              <a:rPr lang="vi-VN" sz="2400" dirty="0" smtClean="0"/>
              <a:t>Bilanţul contabil</a:t>
            </a:r>
            <a:r>
              <a:rPr lang="ro-RO" sz="2400" dirty="0" smtClean="0"/>
              <a:t> este un document de sinteză ce re</a:t>
            </a:r>
            <a:r>
              <a:rPr lang="vi-VN" sz="2400" dirty="0" smtClean="0"/>
              <a:t>d</a:t>
            </a:r>
            <a:r>
              <a:rPr lang="ro-RO" sz="2400" dirty="0" smtClean="0"/>
              <a:t>ă</a:t>
            </a:r>
            <a:r>
              <a:rPr lang="vi-VN" sz="2400" dirty="0" smtClean="0"/>
              <a:t> o imagine fidelă, clară şi completă a patrimoniului, a situaţiei financiare şi asupra rezultatelor obţinute de unitatea patrimonială</a:t>
            </a:r>
            <a:r>
              <a:rPr lang="ro-RO" sz="2400" dirty="0" smtClean="0"/>
              <a:t>.</a:t>
            </a:r>
          </a:p>
          <a:p>
            <a:pPr marL="0" indent="0">
              <a:buNone/>
            </a:pPr>
            <a:r>
              <a:rPr lang="ro-RO" sz="2400" dirty="0" smtClean="0"/>
              <a:t>	</a:t>
            </a:r>
            <a:r>
              <a:rPr lang="vi-VN" sz="2400" dirty="0" smtClean="0"/>
              <a:t>Bilanţul contabil are următoarele elemente:</a:t>
            </a:r>
            <a:br>
              <a:rPr lang="vi-VN" sz="2400" dirty="0" smtClean="0"/>
            </a:br>
            <a:r>
              <a:rPr lang="vi-VN" sz="2400" b="1" dirty="0" smtClean="0"/>
              <a:t>A)    Bilanţul propriu-zis;</a:t>
            </a:r>
            <a:br>
              <a:rPr lang="vi-VN" sz="2400" b="1" dirty="0" smtClean="0"/>
            </a:br>
            <a:r>
              <a:rPr lang="vi-VN" sz="2400" b="1" dirty="0" smtClean="0"/>
              <a:t>B)    Contul de “Profit si pierdere” </a:t>
            </a:r>
            <a:br>
              <a:rPr lang="vi-VN" sz="2400" b="1" dirty="0" smtClean="0"/>
            </a:br>
            <a:r>
              <a:rPr lang="vi-VN" sz="2400" b="1" dirty="0" smtClean="0"/>
              <a:t>C)    Anex</a:t>
            </a:r>
            <a:r>
              <a:rPr lang="ro-RO" sz="2400" b="1" dirty="0" smtClean="0"/>
              <a:t>ele</a:t>
            </a:r>
            <a:r>
              <a:rPr lang="vi-VN" sz="2400" b="1" dirty="0" smtClean="0"/>
              <a:t> la bilanţ;</a:t>
            </a:r>
            <a:br>
              <a:rPr lang="vi-VN" sz="2400" b="1" dirty="0" smtClean="0"/>
            </a:br>
            <a:r>
              <a:rPr lang="vi-VN" sz="2400" b="1" dirty="0" smtClean="0"/>
              <a:t>D)    Raportul de gestiune.</a:t>
            </a:r>
          </a:p>
          <a:p>
            <a:pPr>
              <a:buNone/>
            </a:pPr>
            <a:endParaRPr lang="ro-RO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3657600" y="1676400"/>
            <a:ext cx="5334000" cy="487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533400"/>
            <a:ext cx="82296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ro-RO" b="1" dirty="0" smtClean="0"/>
              <a:t>Tipuri de tranzacții și documente de evidență- factura fiscală</a:t>
            </a:r>
            <a:endParaRPr lang="ro-R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o-RO" dirty="0" smtClean="0"/>
          </a:p>
          <a:p>
            <a:endParaRPr lang="ro-RO" dirty="0"/>
          </a:p>
        </p:txBody>
      </p:sp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0" y="1524000"/>
            <a:ext cx="38100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76275" algn="l"/>
              </a:tabLst>
            </a:pPr>
            <a:r>
              <a:rPr kumimoji="0" lang="ro-RO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	</a:t>
            </a:r>
            <a:r>
              <a:rPr kumimoji="0" lang="en-US" sz="200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Este un document </a:t>
            </a:r>
            <a:r>
              <a:rPr kumimoji="0" lang="en-US" sz="200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ce</a:t>
            </a:r>
            <a:r>
              <a:rPr kumimoji="0" lang="en-US" sz="200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o-RO" sz="200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ț</a:t>
            </a:r>
            <a:r>
              <a:rPr kumimoji="0" lang="en-US" sz="200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ine</a:t>
            </a:r>
            <a:r>
              <a:rPr kumimoji="0" lang="en-US" sz="200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eviden</a:t>
            </a:r>
            <a:r>
              <a:rPr kumimoji="0" lang="ro-RO" sz="200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ț</a:t>
            </a:r>
            <a:r>
              <a:rPr kumimoji="0" lang="en-US" sz="200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 </a:t>
            </a:r>
            <a:r>
              <a:rPr kumimoji="0" lang="en-US" sz="200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vânz</a:t>
            </a:r>
            <a:r>
              <a:rPr kumimoji="0" lang="ro-RO" sz="200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ă</a:t>
            </a:r>
            <a:r>
              <a:rPr kumimoji="0" lang="en-US" sz="200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rilor</a:t>
            </a:r>
            <a:r>
              <a:rPr kumimoji="0" lang="en-US" sz="200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/ </a:t>
            </a:r>
            <a:r>
              <a:rPr kumimoji="0" lang="en-US" sz="200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cump</a:t>
            </a:r>
            <a:r>
              <a:rPr kumimoji="0" lang="ro-RO" sz="200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ă</a:t>
            </a:r>
            <a:r>
              <a:rPr kumimoji="0" lang="en-US" sz="200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</a:t>
            </a:r>
            <a:r>
              <a:rPr kumimoji="0" lang="ro-RO" sz="200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ă</a:t>
            </a:r>
            <a:r>
              <a:rPr kumimoji="0" lang="en-US" sz="200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rilor</a:t>
            </a:r>
            <a:r>
              <a:rPr kumimoji="0" lang="en-US" sz="200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de </a:t>
            </a:r>
            <a:r>
              <a:rPr kumimoji="0" lang="en-US" sz="200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produse</a:t>
            </a:r>
            <a:r>
              <a:rPr kumimoji="0" lang="en-US" sz="200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/ </a:t>
            </a:r>
            <a:r>
              <a:rPr kumimoji="0" lang="en-US" sz="200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servicii</a:t>
            </a:r>
            <a:r>
              <a:rPr kumimoji="0" lang="en-US" sz="200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o-RO" sz="200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ș</a:t>
            </a:r>
            <a:r>
              <a:rPr kumimoji="0" lang="en-US" sz="200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</a:t>
            </a:r>
            <a:r>
              <a:rPr kumimoji="0" lang="en-US" sz="200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o-RO" sz="200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î</a:t>
            </a:r>
            <a:r>
              <a:rPr kumimoji="0" lang="en-US" sz="200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ndepline</a:t>
            </a:r>
            <a:r>
              <a:rPr kumimoji="0" lang="ro-RO" sz="200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ș</a:t>
            </a:r>
            <a:r>
              <a:rPr kumimoji="0" lang="en-US" sz="200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te</a:t>
            </a:r>
            <a:r>
              <a:rPr kumimoji="0" lang="en-US" sz="200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urm</a:t>
            </a:r>
            <a:r>
              <a:rPr kumimoji="0" lang="ro-RO" sz="200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ă</a:t>
            </a:r>
            <a:r>
              <a:rPr kumimoji="0" lang="en-US" sz="200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toarele</a:t>
            </a:r>
            <a:r>
              <a:rPr kumimoji="0" lang="en-US" sz="200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func</a:t>
            </a:r>
            <a:r>
              <a:rPr kumimoji="0" lang="ro-RO" sz="200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ț</a:t>
            </a:r>
            <a:r>
              <a:rPr kumimoji="0" lang="en-US" sz="200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ii:</a:t>
            </a:r>
            <a:endParaRPr kumimoji="0" lang="ro-RO" sz="200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676275" algn="l"/>
              </a:tabLst>
            </a:pPr>
            <a:r>
              <a:rPr lang="ro-RO" sz="2000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</a:t>
            </a:r>
            <a:r>
              <a:rPr kumimoji="0" lang="pt-BR" sz="200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ocument </a:t>
            </a:r>
            <a:r>
              <a:rPr kumimoji="0" lang="ro-RO" sz="200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î</a:t>
            </a:r>
            <a:r>
              <a:rPr kumimoji="0" lang="pt-BR" sz="200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 baza c</a:t>
            </a:r>
            <a:r>
              <a:rPr kumimoji="0" lang="ro-RO" sz="200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ă</a:t>
            </a:r>
            <a:r>
              <a:rPr kumimoji="0" lang="pt-BR" sz="200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ruia se </a:t>
            </a:r>
            <a:r>
              <a:rPr kumimoji="0" lang="ro-RO" sz="200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î</a:t>
            </a:r>
            <a:r>
              <a:rPr kumimoji="0" lang="pt-BR" sz="200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ntocme</a:t>
            </a:r>
            <a:r>
              <a:rPr kumimoji="0" lang="ro-RO" sz="200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ș</a:t>
            </a:r>
            <a:r>
              <a:rPr kumimoji="0" lang="pt-BR" sz="200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te instrumentul de</a:t>
            </a:r>
            <a:r>
              <a:rPr kumimoji="0" lang="ro-RO" sz="200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plată</a:t>
            </a:r>
            <a:endParaRPr kumimoji="0" lang="ro-RO" sz="200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676275" algn="l"/>
              </a:tabLst>
            </a:pPr>
            <a:r>
              <a:rPr kumimoji="0" lang="fr-FR" sz="200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document de </a:t>
            </a:r>
            <a:r>
              <a:rPr kumimoji="0" lang="ro-RO" sz="200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î</a:t>
            </a:r>
            <a:r>
              <a:rPr kumimoji="0" lang="fr-FR" sz="200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nso</a:t>
            </a:r>
            <a:r>
              <a:rPr kumimoji="0" lang="ro-RO" sz="200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ț</a:t>
            </a:r>
            <a:r>
              <a:rPr kumimoji="0" lang="fr-FR" sz="200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ire a m</a:t>
            </a:r>
            <a:r>
              <a:rPr kumimoji="0" lang="ro-RO" sz="200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ă</a:t>
            </a:r>
            <a:r>
              <a:rPr kumimoji="0" lang="fr-FR" sz="200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rfurilor</a:t>
            </a:r>
            <a:r>
              <a:rPr kumimoji="0" lang="fr-FR" sz="200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fr-FR" sz="200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pe</a:t>
            </a:r>
            <a:r>
              <a:rPr kumimoji="0" lang="fr-FR" sz="200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fr-FR" sz="200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timpul</a:t>
            </a:r>
            <a:r>
              <a:rPr kumimoji="0" lang="fr-FR" sz="200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fr-FR" sz="200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transportului</a:t>
            </a:r>
            <a:endParaRPr kumimoji="0" lang="ro-RO" sz="200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676275" algn="l"/>
              </a:tabLst>
            </a:pPr>
            <a:r>
              <a:rPr kumimoji="0" lang="fr-FR" sz="200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document de </a:t>
            </a:r>
            <a:r>
              <a:rPr kumimoji="0" lang="ro-RO" sz="200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î</a:t>
            </a:r>
            <a:r>
              <a:rPr kumimoji="0" lang="fr-FR" sz="200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nc</a:t>
            </a:r>
            <a:r>
              <a:rPr kumimoji="0" lang="ro-RO" sz="200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ă</a:t>
            </a:r>
            <a:r>
              <a:rPr kumimoji="0" lang="fr-FR" sz="200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rcare</a:t>
            </a:r>
            <a:r>
              <a:rPr kumimoji="0" lang="fr-FR" sz="200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o-RO" sz="200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î</a:t>
            </a:r>
            <a:r>
              <a:rPr kumimoji="0" lang="fr-FR" sz="200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 </a:t>
            </a:r>
            <a:r>
              <a:rPr kumimoji="0" lang="fr-FR" sz="200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gestiune</a:t>
            </a:r>
            <a:r>
              <a:rPr kumimoji="0" lang="ro-RO" sz="200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</a:t>
            </a:r>
            <a:r>
              <a:rPr kumimoji="0" lang="fr-FR" sz="200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fr-FR" sz="200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primitorului</a:t>
            </a:r>
            <a:endParaRPr kumimoji="0" lang="ro-RO" sz="200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676275" algn="l"/>
              </a:tabLst>
            </a:pPr>
            <a:r>
              <a:rPr kumimoji="0" lang="fr-FR" sz="200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document </a:t>
            </a:r>
            <a:r>
              <a:rPr kumimoji="0" lang="fr-FR" sz="200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justificativ</a:t>
            </a:r>
            <a:r>
              <a:rPr kumimoji="0" lang="fr-FR" sz="200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o-RO" sz="200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î</a:t>
            </a:r>
            <a:r>
              <a:rPr kumimoji="0" lang="fr-FR" sz="200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 </a:t>
            </a:r>
            <a:r>
              <a:rPr kumimoji="0" lang="fr-FR" sz="200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contabilitatea</a:t>
            </a:r>
            <a:r>
              <a:rPr kumimoji="0" lang="fr-FR" sz="200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fr-FR" sz="200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furnizorului</a:t>
            </a:r>
            <a:r>
              <a:rPr kumimoji="0" lang="fr-FR" sz="200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o-RO" sz="200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ș</a:t>
            </a:r>
            <a:r>
              <a:rPr kumimoji="0" lang="fr-FR" sz="200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 </a:t>
            </a:r>
            <a:r>
              <a:rPr kumimoji="0" lang="fr-FR" sz="200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cump</a:t>
            </a:r>
            <a:r>
              <a:rPr kumimoji="0" lang="ro-RO" sz="200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ă</a:t>
            </a:r>
            <a:r>
              <a:rPr kumimoji="0" lang="fr-FR" sz="200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</a:t>
            </a:r>
            <a:r>
              <a:rPr kumimoji="0" lang="ro-RO" sz="200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ă</a:t>
            </a:r>
            <a:r>
              <a:rPr kumimoji="0" lang="fr-FR" sz="200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torului</a:t>
            </a:r>
            <a:endParaRPr kumimoji="0" lang="fr-FR" sz="200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33800" y="1752600"/>
            <a:ext cx="51816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838200"/>
          </a:xfrm>
        </p:spPr>
        <p:txBody>
          <a:bodyPr>
            <a:noAutofit/>
          </a:bodyPr>
          <a:lstStyle/>
          <a:p>
            <a:r>
              <a:rPr lang="en-US" sz="3200" dirty="0" smtClean="0">
                <a:solidFill>
                  <a:srgbClr val="002060"/>
                </a:solidFill>
              </a:rPr>
              <a:t>Con</a:t>
            </a:r>
            <a:r>
              <a:rPr lang="ro-RO" sz="3200" dirty="0" smtClean="0">
                <a:solidFill>
                  <a:srgbClr val="002060"/>
                </a:solidFill>
              </a:rPr>
              <a:t>ț</a:t>
            </a:r>
            <a:r>
              <a:rPr lang="en-US" sz="3200" dirty="0" err="1" smtClean="0">
                <a:solidFill>
                  <a:srgbClr val="002060"/>
                </a:solidFill>
              </a:rPr>
              <a:t>inutul</a:t>
            </a:r>
            <a:r>
              <a:rPr lang="en-US" sz="3200" dirty="0" smtClean="0">
                <a:solidFill>
                  <a:srgbClr val="002060"/>
                </a:solidFill>
              </a:rPr>
              <a:t> minimal </a:t>
            </a:r>
            <a:r>
              <a:rPr lang="ro-RO" sz="3200" dirty="0" smtClean="0">
                <a:solidFill>
                  <a:srgbClr val="002060"/>
                </a:solidFill>
              </a:rPr>
              <a:t>al facturii fiscale</a:t>
            </a:r>
            <a:endParaRPr lang="en-US" sz="3200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14400"/>
            <a:ext cx="9144000" cy="1828800"/>
          </a:xfrm>
        </p:spPr>
        <p:txBody>
          <a:bodyPr>
            <a:noAutofit/>
          </a:bodyPr>
          <a:lstStyle/>
          <a:p>
            <a:pPr>
              <a:buFontTx/>
              <a:buChar char="-"/>
            </a:pPr>
            <a:r>
              <a:rPr lang="ro-RO" sz="1400" dirty="0" smtClean="0">
                <a:solidFill>
                  <a:srgbClr val="002060"/>
                </a:solidFill>
              </a:rPr>
              <a:t>n</a:t>
            </a:r>
            <a:r>
              <a:rPr lang="en-US" sz="1400" dirty="0" smtClean="0">
                <a:solidFill>
                  <a:srgbClr val="002060"/>
                </a:solidFill>
              </a:rPr>
              <a:t>um</a:t>
            </a:r>
            <a:r>
              <a:rPr lang="ro-RO" sz="1400" dirty="0" smtClean="0">
                <a:solidFill>
                  <a:srgbClr val="002060"/>
                </a:solidFill>
              </a:rPr>
              <a:t>ă</a:t>
            </a:r>
            <a:r>
              <a:rPr lang="en-US" sz="1400" dirty="0" err="1" smtClean="0">
                <a:solidFill>
                  <a:srgbClr val="002060"/>
                </a:solidFill>
              </a:rPr>
              <a:t>rul</a:t>
            </a:r>
            <a:r>
              <a:rPr lang="ro-RO" sz="1400" dirty="0" smtClean="0">
                <a:solidFill>
                  <a:srgbClr val="002060"/>
                </a:solidFill>
              </a:rPr>
              <a:t> și seria </a:t>
            </a:r>
            <a:r>
              <a:rPr lang="en-US" sz="1400" dirty="0" err="1" smtClean="0">
                <a:solidFill>
                  <a:srgbClr val="002060"/>
                </a:solidFill>
              </a:rPr>
              <a:t>facturii</a:t>
            </a:r>
            <a:r>
              <a:rPr lang="ro-RO" sz="1400" dirty="0" smtClean="0">
                <a:solidFill>
                  <a:srgbClr val="002060"/>
                </a:solidFill>
              </a:rPr>
              <a:t>;				- d</a:t>
            </a:r>
            <a:r>
              <a:rPr lang="en-US" sz="1400" dirty="0" err="1" smtClean="0">
                <a:solidFill>
                  <a:srgbClr val="002060"/>
                </a:solidFill>
              </a:rPr>
              <a:t>ata</a:t>
            </a:r>
            <a:r>
              <a:rPr lang="en-US" sz="1400" dirty="0" smtClean="0">
                <a:solidFill>
                  <a:srgbClr val="002060"/>
                </a:solidFill>
              </a:rPr>
              <a:t> (</a:t>
            </a:r>
            <a:r>
              <a:rPr lang="en-US" sz="1400" dirty="0" err="1" smtClean="0">
                <a:solidFill>
                  <a:srgbClr val="002060"/>
                </a:solidFill>
              </a:rPr>
              <a:t>ziua</a:t>
            </a:r>
            <a:r>
              <a:rPr lang="en-US" sz="1400" dirty="0" smtClean="0">
                <a:solidFill>
                  <a:srgbClr val="002060"/>
                </a:solidFill>
              </a:rPr>
              <a:t>, </a:t>
            </a:r>
            <a:r>
              <a:rPr lang="en-US" sz="1400" dirty="0" err="1" smtClean="0">
                <a:solidFill>
                  <a:srgbClr val="002060"/>
                </a:solidFill>
              </a:rPr>
              <a:t>luna</a:t>
            </a:r>
            <a:r>
              <a:rPr lang="en-US" sz="1400" dirty="0" smtClean="0">
                <a:solidFill>
                  <a:srgbClr val="002060"/>
                </a:solidFill>
              </a:rPr>
              <a:t>, </a:t>
            </a:r>
            <a:r>
              <a:rPr lang="en-US" sz="1400" dirty="0" err="1" smtClean="0">
                <a:solidFill>
                  <a:srgbClr val="002060"/>
                </a:solidFill>
              </a:rPr>
              <a:t>anul</a:t>
            </a:r>
            <a:r>
              <a:rPr lang="en-US" sz="1400" dirty="0" smtClean="0">
                <a:solidFill>
                  <a:srgbClr val="002060"/>
                </a:solidFill>
              </a:rPr>
              <a:t>) </a:t>
            </a:r>
            <a:r>
              <a:rPr lang="ro-RO" sz="1400" dirty="0" smtClean="0">
                <a:solidFill>
                  <a:srgbClr val="002060"/>
                </a:solidFill>
              </a:rPr>
              <a:t>î</a:t>
            </a:r>
            <a:r>
              <a:rPr lang="en-US" sz="1400" dirty="0" err="1" smtClean="0">
                <a:solidFill>
                  <a:srgbClr val="002060"/>
                </a:solidFill>
              </a:rPr>
              <a:t>ntocmirii</a:t>
            </a:r>
            <a:r>
              <a:rPr lang="en-US" sz="1400" dirty="0" smtClean="0">
                <a:solidFill>
                  <a:srgbClr val="002060"/>
                </a:solidFill>
              </a:rPr>
              <a:t> </a:t>
            </a:r>
            <a:r>
              <a:rPr lang="ro-RO" sz="1400" dirty="0" smtClean="0">
                <a:solidFill>
                  <a:srgbClr val="002060"/>
                </a:solidFill>
              </a:rPr>
              <a:t>facturii</a:t>
            </a:r>
            <a:r>
              <a:rPr lang="en-US" sz="1400" dirty="0" smtClean="0">
                <a:solidFill>
                  <a:srgbClr val="002060"/>
                </a:solidFill>
              </a:rPr>
              <a:t>;</a:t>
            </a:r>
            <a:endParaRPr lang="ro-RO" sz="1400" dirty="0" smtClean="0">
              <a:solidFill>
                <a:srgbClr val="002060"/>
              </a:solidFill>
            </a:endParaRPr>
          </a:p>
          <a:p>
            <a:pPr lvl="0">
              <a:buFontTx/>
              <a:buChar char="-"/>
            </a:pPr>
            <a:r>
              <a:rPr lang="ro-RO" sz="1400" dirty="0" smtClean="0">
                <a:solidFill>
                  <a:srgbClr val="002060"/>
                </a:solidFill>
              </a:rPr>
              <a:t>datele de identificare ale furnizorului (care emite factura);	- datele de identificare ale clientului ;</a:t>
            </a:r>
          </a:p>
          <a:p>
            <a:pPr lvl="0">
              <a:buFontTx/>
              <a:buChar char="-"/>
            </a:pPr>
            <a:r>
              <a:rPr lang="en-US" sz="1400" dirty="0" err="1" smtClean="0">
                <a:solidFill>
                  <a:srgbClr val="002060"/>
                </a:solidFill>
              </a:rPr>
              <a:t>denumirea</a:t>
            </a:r>
            <a:r>
              <a:rPr lang="en-US" sz="1400" dirty="0" smtClean="0">
                <a:solidFill>
                  <a:srgbClr val="002060"/>
                </a:solidFill>
              </a:rPr>
              <a:t> </a:t>
            </a:r>
            <a:r>
              <a:rPr lang="en-US" sz="1400" dirty="0" err="1" smtClean="0">
                <a:solidFill>
                  <a:srgbClr val="002060"/>
                </a:solidFill>
              </a:rPr>
              <a:t>bunurilor</a:t>
            </a:r>
            <a:r>
              <a:rPr lang="en-US" sz="1400" dirty="0" smtClean="0">
                <a:solidFill>
                  <a:srgbClr val="002060"/>
                </a:solidFill>
              </a:rPr>
              <a:t> </a:t>
            </a:r>
            <a:r>
              <a:rPr lang="ro-RO" sz="1400" dirty="0" smtClean="0">
                <a:solidFill>
                  <a:srgbClr val="002060"/>
                </a:solidFill>
              </a:rPr>
              <a:t>livrate</a:t>
            </a:r>
            <a:r>
              <a:rPr lang="en-US" sz="1400" dirty="0" smtClean="0">
                <a:solidFill>
                  <a:srgbClr val="002060"/>
                </a:solidFill>
              </a:rPr>
              <a:t>,</a:t>
            </a:r>
            <a:r>
              <a:rPr lang="ro-RO" sz="1400" dirty="0" smtClean="0">
                <a:solidFill>
                  <a:srgbClr val="002060"/>
                </a:solidFill>
              </a:rPr>
              <a:t> serviciilor prestate;		- </a:t>
            </a:r>
            <a:r>
              <a:rPr lang="en-US" sz="1400" dirty="0" err="1" smtClean="0">
                <a:solidFill>
                  <a:srgbClr val="002060"/>
                </a:solidFill>
              </a:rPr>
              <a:t>numele</a:t>
            </a:r>
            <a:r>
              <a:rPr lang="ro-RO" sz="1400" dirty="0" smtClean="0">
                <a:solidFill>
                  <a:srgbClr val="002060"/>
                </a:solidFill>
              </a:rPr>
              <a:t> </a:t>
            </a:r>
            <a:r>
              <a:rPr lang="en-US" sz="1400" dirty="0" smtClean="0">
                <a:solidFill>
                  <a:srgbClr val="002060"/>
                </a:solidFill>
              </a:rPr>
              <a:t> </a:t>
            </a:r>
            <a:r>
              <a:rPr lang="ro-RO" sz="1400" dirty="0" smtClean="0">
                <a:solidFill>
                  <a:srgbClr val="002060"/>
                </a:solidFill>
              </a:rPr>
              <a:t>ş</a:t>
            </a:r>
            <a:r>
              <a:rPr lang="en-US" sz="1400" dirty="0" err="1" smtClean="0">
                <a:solidFill>
                  <a:srgbClr val="002060"/>
                </a:solidFill>
              </a:rPr>
              <a:t>i</a:t>
            </a:r>
            <a:r>
              <a:rPr lang="en-US" sz="1400" dirty="0" smtClean="0">
                <a:solidFill>
                  <a:srgbClr val="002060"/>
                </a:solidFill>
              </a:rPr>
              <a:t> </a:t>
            </a:r>
            <a:r>
              <a:rPr lang="en-US" sz="1400" dirty="0" err="1" smtClean="0">
                <a:solidFill>
                  <a:srgbClr val="002060"/>
                </a:solidFill>
              </a:rPr>
              <a:t>semn</a:t>
            </a:r>
            <a:r>
              <a:rPr lang="ro-RO" sz="1400" dirty="0" smtClean="0">
                <a:solidFill>
                  <a:srgbClr val="002060"/>
                </a:solidFill>
              </a:rPr>
              <a:t>ă</a:t>
            </a:r>
            <a:r>
              <a:rPr lang="en-US" sz="1400" dirty="0" err="1" smtClean="0">
                <a:solidFill>
                  <a:srgbClr val="002060"/>
                </a:solidFill>
              </a:rPr>
              <a:t>tura</a:t>
            </a:r>
            <a:r>
              <a:rPr lang="ro-RO" sz="1400" dirty="0" smtClean="0">
                <a:solidFill>
                  <a:srgbClr val="002060"/>
                </a:solidFill>
              </a:rPr>
              <a:t> delegatului</a:t>
            </a:r>
            <a:r>
              <a:rPr lang="en-US" sz="1400" dirty="0" smtClean="0">
                <a:solidFill>
                  <a:srgbClr val="002060"/>
                </a:solidFill>
              </a:rPr>
              <a:t>; </a:t>
            </a:r>
            <a:endParaRPr lang="ro-RO" sz="1400" dirty="0" smtClean="0">
              <a:solidFill>
                <a:srgbClr val="002060"/>
              </a:solidFill>
            </a:endParaRPr>
          </a:p>
          <a:p>
            <a:pPr lvl="0">
              <a:buFontTx/>
              <a:buChar char="-"/>
            </a:pPr>
            <a:r>
              <a:rPr lang="en-US" sz="1400" dirty="0" smtClean="0">
                <a:solidFill>
                  <a:srgbClr val="002060"/>
                </a:solidFill>
              </a:rPr>
              <a:t>pre</a:t>
            </a:r>
            <a:r>
              <a:rPr lang="ro-RO" sz="1400" dirty="0" smtClean="0">
                <a:solidFill>
                  <a:srgbClr val="002060"/>
                </a:solidFill>
              </a:rPr>
              <a:t>ţ</a:t>
            </a:r>
            <a:r>
              <a:rPr lang="en-US" sz="1400" dirty="0" err="1" smtClean="0">
                <a:solidFill>
                  <a:srgbClr val="002060"/>
                </a:solidFill>
              </a:rPr>
              <a:t>ul</a:t>
            </a:r>
            <a:r>
              <a:rPr lang="en-US" sz="1400" dirty="0" smtClean="0">
                <a:solidFill>
                  <a:srgbClr val="002060"/>
                </a:solidFill>
              </a:rPr>
              <a:t> de </a:t>
            </a:r>
            <a:r>
              <a:rPr lang="en-US" sz="1400" dirty="0" err="1" smtClean="0">
                <a:solidFill>
                  <a:srgbClr val="002060"/>
                </a:solidFill>
              </a:rPr>
              <a:t>achizi</a:t>
            </a:r>
            <a:r>
              <a:rPr lang="ro-RO" sz="1400" dirty="0" smtClean="0">
                <a:solidFill>
                  <a:srgbClr val="002060"/>
                </a:solidFill>
              </a:rPr>
              <a:t>ţ</a:t>
            </a:r>
            <a:r>
              <a:rPr lang="en-US" sz="1400" dirty="0" err="1" smtClean="0">
                <a:solidFill>
                  <a:srgbClr val="002060"/>
                </a:solidFill>
              </a:rPr>
              <a:t>ie</a:t>
            </a:r>
            <a:r>
              <a:rPr lang="ro-RO" sz="1400" dirty="0" smtClean="0">
                <a:solidFill>
                  <a:srgbClr val="002060"/>
                </a:solidFill>
              </a:rPr>
              <a:t>;</a:t>
            </a:r>
            <a:r>
              <a:rPr lang="en-US" sz="1400" dirty="0" smtClean="0">
                <a:solidFill>
                  <a:srgbClr val="002060"/>
                </a:solidFill>
              </a:rPr>
              <a:t> </a:t>
            </a:r>
            <a:r>
              <a:rPr lang="en-US" sz="1400" dirty="0" err="1" smtClean="0">
                <a:solidFill>
                  <a:srgbClr val="002060"/>
                </a:solidFill>
              </a:rPr>
              <a:t>valoarea</a:t>
            </a:r>
            <a:r>
              <a:rPr lang="en-US" sz="1400" dirty="0" smtClean="0">
                <a:solidFill>
                  <a:srgbClr val="002060"/>
                </a:solidFill>
              </a:rPr>
              <a:t> la pre</a:t>
            </a:r>
            <a:r>
              <a:rPr lang="ro-RO" sz="1400" dirty="0" smtClean="0">
                <a:solidFill>
                  <a:srgbClr val="002060"/>
                </a:solidFill>
              </a:rPr>
              <a:t>ţ</a:t>
            </a:r>
            <a:r>
              <a:rPr lang="en-US" sz="1400" dirty="0" smtClean="0">
                <a:solidFill>
                  <a:srgbClr val="002060"/>
                </a:solidFill>
              </a:rPr>
              <a:t> de </a:t>
            </a:r>
            <a:r>
              <a:rPr lang="ro-RO" sz="1400" dirty="0" smtClean="0">
                <a:solidFill>
                  <a:srgbClr val="002060"/>
                </a:solidFill>
              </a:rPr>
              <a:t>cumpărare ex</a:t>
            </a:r>
            <a:r>
              <a:rPr lang="en-US" sz="1400" dirty="0" err="1" smtClean="0">
                <a:solidFill>
                  <a:srgbClr val="002060"/>
                </a:solidFill>
              </a:rPr>
              <a:t>clusiv</a:t>
            </a:r>
            <a:r>
              <a:rPr lang="en-US" sz="1400" dirty="0" smtClean="0">
                <a:solidFill>
                  <a:srgbClr val="002060"/>
                </a:solidFill>
              </a:rPr>
              <a:t> </a:t>
            </a:r>
            <a:r>
              <a:rPr lang="ro-RO" sz="1400" dirty="0" smtClean="0">
                <a:solidFill>
                  <a:srgbClr val="002060"/>
                </a:solidFill>
              </a:rPr>
              <a:t>TVA;	- cota de TVA.</a:t>
            </a:r>
            <a:endParaRPr lang="en-US" sz="1400" dirty="0">
              <a:solidFill>
                <a:srgbClr val="002060"/>
              </a:solidFill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0" y="2133600"/>
            <a:ext cx="62484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357</TotalTime>
  <Words>132</Words>
  <Application>Microsoft Office PowerPoint</Application>
  <PresentationFormat>On-screen Show (4:3)</PresentationFormat>
  <Paragraphs>43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Calibri</vt:lpstr>
      <vt:lpstr>Georgia</vt:lpstr>
      <vt:lpstr>Times New Roman</vt:lpstr>
      <vt:lpstr>Trebuchet MS</vt:lpstr>
      <vt:lpstr>Wingdings 2</vt:lpstr>
      <vt:lpstr>Urban</vt:lpstr>
      <vt:lpstr>Identificarea documentelor și registrelor obligatorii în derularea unei afaceri</vt:lpstr>
      <vt:lpstr>Clasificarea documentelor contabile</vt:lpstr>
      <vt:lpstr>  Documentele justificative  </vt:lpstr>
      <vt:lpstr>Registrele contabile - Registrul jurnal</vt:lpstr>
      <vt:lpstr>Registrele contabile – Cartea Mare</vt:lpstr>
      <vt:lpstr>Registrele contabile – Registrul Inventar</vt:lpstr>
      <vt:lpstr>Documentele de sinteză</vt:lpstr>
      <vt:lpstr>Tipuri de tranzacții și documente de evidență- factura fiscală</vt:lpstr>
      <vt:lpstr>Conținutul minimal al facturii fiscale</vt:lpstr>
      <vt:lpstr>Circulația și arhivarea facturii fiscale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Identificarea documentelor și registrelor obligatorii în derularea unei afaceri</dc:title>
  <dc:creator>Otilia</dc:creator>
  <cp:lastModifiedBy>user1</cp:lastModifiedBy>
  <cp:revision>42</cp:revision>
  <dcterms:created xsi:type="dcterms:W3CDTF">2006-08-16T00:00:00Z</dcterms:created>
  <dcterms:modified xsi:type="dcterms:W3CDTF">2020-05-18T07:55:56Z</dcterms:modified>
</cp:coreProperties>
</file>